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customXml" Target="../customXml/item2.xml"/><Relationship Id="rId7" Type="http://schemas.openxmlformats.org/officeDocument/2006/relationships/slide" Target="slides/slide2.xml"/><Relationship Id="rId2" Type="http://schemas.openxmlformats.org/officeDocument/2006/relationships/theme" Target="theme/theme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tableStyles" Target="tableStyles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presProps" Target="presProps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ustomXml" Target="../customXml/item3.xml"/><Relationship Id="rId3" Type="http://schemas.openxmlformats.org/officeDocument/2006/relationships/viewProps" Target="view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0610" y="247915"/>
            <a:ext cx="9488972" cy="1275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174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174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394959"/>
            <a:ext cx="12188951" cy="146303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77240"/>
            <a:ext cx="1063751" cy="52577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16" y="146304"/>
            <a:ext cx="7976615" cy="624382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933444" y="222503"/>
            <a:ext cx="4079875" cy="1783080"/>
          </a:xfrm>
          <a:custGeom>
            <a:avLst/>
            <a:gdLst/>
            <a:ahLst/>
            <a:cxnLst/>
            <a:rect l="l" t="t" r="r" b="b"/>
            <a:pathLst>
              <a:path w="4079875" h="1783080">
                <a:moveTo>
                  <a:pt x="4079748" y="0"/>
                </a:moveTo>
                <a:lnTo>
                  <a:pt x="0" y="0"/>
                </a:lnTo>
                <a:lnTo>
                  <a:pt x="0" y="1783079"/>
                </a:lnTo>
                <a:lnTo>
                  <a:pt x="4079748" y="1783079"/>
                </a:lnTo>
                <a:lnTo>
                  <a:pt x="40797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5394959"/>
            <a:ext cx="12188951" cy="146303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777240"/>
            <a:ext cx="1063751" cy="5257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0610" y="247915"/>
            <a:ext cx="949579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51212" y="1586622"/>
            <a:ext cx="5134609" cy="3522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1747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g"/><Relationship Id="rId6" Type="http://schemas.openxmlformats.org/officeDocument/2006/relationships/image" Target="../media/image8.jpg"/><Relationship Id="rId7" Type="http://schemas.openxmlformats.org/officeDocument/2006/relationships/image" Target="../media/image9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g"/><Relationship Id="rId4" Type="http://schemas.openxmlformats.org/officeDocument/2006/relationships/image" Target="../media/image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6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6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6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6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6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Relationship Id="rId3" Type="http://schemas.openxmlformats.org/officeDocument/2006/relationships/image" Target="../media/image6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6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6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6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6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6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6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6.png"/><Relationship Id="rId4" Type="http://schemas.openxmlformats.org/officeDocument/2006/relationships/image" Target="../media/image43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6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6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5" Type="http://schemas.openxmlformats.org/officeDocument/2006/relationships/image" Target="../media/image11.png"/><Relationship Id="rId6" Type="http://schemas.openxmlformats.org/officeDocument/2006/relationships/image" Target="../media/image12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6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54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6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Relationship Id="rId4" Type="http://schemas.openxmlformats.org/officeDocument/2006/relationships/image" Target="../media/image6.pn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Relationship Id="rId4" Type="http://schemas.openxmlformats.org/officeDocument/2006/relationships/image" Target="../media/image6.png"/><Relationship Id="rId5" Type="http://schemas.openxmlformats.org/officeDocument/2006/relationships/image" Target="../media/image60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6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jpg"/><Relationship Id="rId4" Type="http://schemas.openxmlformats.org/officeDocument/2006/relationships/image" Target="../media/image6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6" Type="http://schemas.openxmlformats.org/officeDocument/2006/relationships/image" Target="../media/image68.jpg"/><Relationship Id="rId7" Type="http://schemas.openxmlformats.org/officeDocument/2006/relationships/image" Target="../media/image6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Relationship Id="rId3" Type="http://schemas.openxmlformats.org/officeDocument/2006/relationships/image" Target="../media/image6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g"/><Relationship Id="rId3" Type="http://schemas.openxmlformats.org/officeDocument/2006/relationships/image" Target="../media/image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6" Type="http://schemas.openxmlformats.org/officeDocument/2006/relationships/image" Target="../media/image18.jpg"/><Relationship Id="rId7" Type="http://schemas.openxmlformats.org/officeDocument/2006/relationships/image" Target="../media/image19.jpg"/><Relationship Id="rId8" Type="http://schemas.openxmlformats.org/officeDocument/2006/relationships/image" Target="../media/image2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6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" y="3124200"/>
            <a:ext cx="1612391" cy="80008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" y="5391911"/>
            <a:ext cx="12178283" cy="14630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58914" y="217434"/>
            <a:ext cx="8077834" cy="3058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-25"/>
              <a:t>COMMUNICATION</a:t>
            </a:r>
            <a:r>
              <a:rPr dirty="0" spc="-110"/>
              <a:t> </a:t>
            </a:r>
            <a:r>
              <a:rPr dirty="0"/>
              <a:t>AND</a:t>
            </a:r>
            <a:r>
              <a:rPr dirty="0" spc="-105"/>
              <a:t> </a:t>
            </a:r>
            <a:r>
              <a:rPr dirty="0" spc="-225"/>
              <a:t>DATA </a:t>
            </a:r>
            <a:r>
              <a:rPr dirty="0"/>
              <a:t>CENTER</a:t>
            </a:r>
            <a:r>
              <a:rPr dirty="0" spc="-5"/>
              <a:t> </a:t>
            </a:r>
            <a:r>
              <a:rPr dirty="0" spc="-20"/>
              <a:t>BACK-</a:t>
            </a:r>
            <a:r>
              <a:rPr dirty="0"/>
              <a:t>UP</a:t>
            </a:r>
            <a:r>
              <a:rPr dirty="0" spc="-20"/>
              <a:t> </a:t>
            </a:r>
            <a:r>
              <a:rPr dirty="0" spc="-10"/>
              <a:t>POWER SYSTEMS</a:t>
            </a:r>
          </a:p>
          <a:p>
            <a:pPr algn="ctr" marL="1905">
              <a:lnSpc>
                <a:spcPct val="100000"/>
              </a:lnSpc>
              <a:spcBef>
                <a:spcPts val="120"/>
              </a:spcBef>
            </a:pPr>
            <a:r>
              <a:rPr dirty="0" sz="3600"/>
              <a:t>The</a:t>
            </a:r>
            <a:r>
              <a:rPr dirty="0" sz="3600" spc="-15"/>
              <a:t> </a:t>
            </a:r>
            <a:r>
              <a:rPr dirty="0" sz="3600"/>
              <a:t>Good, The</a:t>
            </a:r>
            <a:r>
              <a:rPr dirty="0" sz="3600" spc="-20"/>
              <a:t> </a:t>
            </a:r>
            <a:r>
              <a:rPr dirty="0" sz="3600"/>
              <a:t>Bad,</a:t>
            </a:r>
            <a:r>
              <a:rPr dirty="0" sz="3600" spc="-15"/>
              <a:t> </a:t>
            </a:r>
            <a:r>
              <a:rPr dirty="0" sz="3600"/>
              <a:t>and</a:t>
            </a:r>
            <a:r>
              <a:rPr dirty="0" sz="3600" spc="10"/>
              <a:t> </a:t>
            </a:r>
            <a:r>
              <a:rPr dirty="0" sz="3600"/>
              <a:t>The</a:t>
            </a:r>
            <a:r>
              <a:rPr dirty="0" sz="3600" spc="-10"/>
              <a:t> </a:t>
            </a:r>
            <a:r>
              <a:rPr dirty="0" sz="3600" spc="-20"/>
              <a:t>Ugly</a:t>
            </a:r>
            <a:endParaRPr sz="3600"/>
          </a:p>
        </p:txBody>
      </p:sp>
      <p:sp>
        <p:nvSpPr>
          <p:cNvPr id="5" name="object 5" descr=""/>
          <p:cNvSpPr txBox="1"/>
          <p:nvPr/>
        </p:nvSpPr>
        <p:spPr>
          <a:xfrm>
            <a:off x="4693548" y="3889640"/>
            <a:ext cx="3411854" cy="1735455"/>
          </a:xfrm>
          <a:prstGeom prst="rect">
            <a:avLst/>
          </a:prstGeom>
        </p:spPr>
        <p:txBody>
          <a:bodyPr wrap="square" lIns="0" tIns="155575" rIns="0" bIns="0" rtlCol="0" vert="horz">
            <a:spAutoFit/>
          </a:bodyPr>
          <a:lstStyle/>
          <a:p>
            <a:pPr algn="ctr" marL="635">
              <a:lnSpc>
                <a:spcPct val="100000"/>
              </a:lnSpc>
              <a:spcBef>
                <a:spcPts val="1225"/>
              </a:spcBef>
            </a:pP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Daniel</a:t>
            </a:r>
            <a:r>
              <a:rPr dirty="0" sz="28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Ashton</a:t>
            </a:r>
            <a:endParaRPr sz="2800">
              <a:latin typeface="Calibri"/>
              <a:cs typeface="Calibri"/>
            </a:endParaRPr>
          </a:p>
          <a:p>
            <a:pPr algn="ctr" marL="12700" marR="5080">
              <a:lnSpc>
                <a:spcPts val="4490"/>
              </a:lnSpc>
              <a:spcBef>
                <a:spcPts val="135"/>
              </a:spcBef>
            </a:pP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SR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Operations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Engineer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Lumen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Technologies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62871" y="3858767"/>
            <a:ext cx="2857499" cy="142798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37276" y="3229355"/>
            <a:ext cx="1523999" cy="85496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3644" y="3901440"/>
            <a:ext cx="2732531" cy="1342643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4669" y="186955"/>
            <a:ext cx="655891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3600">
                <a:uFill>
                  <a:solidFill>
                    <a:srgbClr val="000000"/>
                  </a:solidFill>
                </a:uFill>
              </a:rPr>
              <a:t>U</a:t>
            </a:r>
            <a:r>
              <a:rPr dirty="0" sz="3600"/>
              <a:t>ninterruptible</a:t>
            </a:r>
            <a:r>
              <a:rPr dirty="0" sz="3600" spc="-70"/>
              <a:t> </a:t>
            </a:r>
            <a:r>
              <a:rPr dirty="0" u="sng" sz="3600">
                <a:uFill>
                  <a:solidFill>
                    <a:srgbClr val="000000"/>
                  </a:solidFill>
                </a:uFill>
              </a:rPr>
              <a:t>P</a:t>
            </a:r>
            <a:r>
              <a:rPr dirty="0" sz="3600"/>
              <a:t>ower</a:t>
            </a:r>
            <a:r>
              <a:rPr dirty="0" sz="3600" spc="-110"/>
              <a:t> </a:t>
            </a:r>
            <a:r>
              <a:rPr dirty="0" u="sng" sz="3600">
                <a:uFill>
                  <a:solidFill>
                    <a:srgbClr val="000000"/>
                  </a:solidFill>
                </a:uFill>
              </a:rPr>
              <a:t>S</a:t>
            </a:r>
            <a:r>
              <a:rPr dirty="0" sz="3600"/>
              <a:t>upply</a:t>
            </a:r>
            <a:r>
              <a:rPr dirty="0" sz="3600" spc="-75"/>
              <a:t> </a:t>
            </a:r>
            <a:r>
              <a:rPr dirty="0" sz="3600" spc="-20"/>
              <a:t>(UPS)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24383" y="848880"/>
            <a:ext cx="7594600" cy="4876800"/>
            <a:chOff x="24383" y="848880"/>
            <a:chExt cx="7594600" cy="4876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3" y="1676400"/>
              <a:ext cx="2436875" cy="141274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64871" y="3185160"/>
              <a:ext cx="0" cy="753110"/>
            </a:xfrm>
            <a:custGeom>
              <a:avLst/>
              <a:gdLst/>
              <a:ahLst/>
              <a:cxnLst/>
              <a:rect l="l" t="t" r="r" b="b"/>
              <a:pathLst>
                <a:path w="0" h="753110">
                  <a:moveTo>
                    <a:pt x="0" y="753109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807714" y="3089907"/>
              <a:ext cx="114300" cy="114300"/>
            </a:xfrm>
            <a:custGeom>
              <a:avLst/>
              <a:gdLst/>
              <a:ahLst/>
              <a:cxnLst/>
              <a:rect l="l" t="t" r="r" b="b"/>
              <a:pathLst>
                <a:path w="114300" h="114300">
                  <a:moveTo>
                    <a:pt x="57150" y="0"/>
                  </a:moveTo>
                  <a:lnTo>
                    <a:pt x="0" y="114300"/>
                  </a:lnTo>
                  <a:lnTo>
                    <a:pt x="114300" y="11430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1676" y="848880"/>
              <a:ext cx="4876787" cy="4876787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66037" y="3772928"/>
              <a:ext cx="1818005" cy="800100"/>
            </a:xfrm>
            <a:custGeom>
              <a:avLst/>
              <a:gdLst/>
              <a:ahLst/>
              <a:cxnLst/>
              <a:rect l="l" t="t" r="r" b="b"/>
              <a:pathLst>
                <a:path w="1818005" h="800100">
                  <a:moveTo>
                    <a:pt x="0" y="799833"/>
                  </a:moveTo>
                  <a:lnTo>
                    <a:pt x="1817814" y="0"/>
                  </a:lnTo>
                </a:path>
              </a:pathLst>
            </a:custGeom>
            <a:ln w="38100">
              <a:solidFill>
                <a:srgbClr val="F1361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2843400" y="3728286"/>
              <a:ext cx="127635" cy="104775"/>
            </a:xfrm>
            <a:custGeom>
              <a:avLst/>
              <a:gdLst/>
              <a:ahLst/>
              <a:cxnLst/>
              <a:rect l="l" t="t" r="r" b="b"/>
              <a:pathLst>
                <a:path w="127635" h="104775">
                  <a:moveTo>
                    <a:pt x="0" y="0"/>
                  </a:moveTo>
                  <a:lnTo>
                    <a:pt x="46037" y="104622"/>
                  </a:lnTo>
                  <a:lnTo>
                    <a:pt x="127635" y="62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361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8235081" y="1400059"/>
            <a:ext cx="2322830" cy="246380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dirty="0" sz="1600">
                <a:latin typeface="Calibri"/>
                <a:cs typeface="Calibri"/>
              </a:rPr>
              <a:t>UPS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systems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come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in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sizes </a:t>
            </a:r>
            <a:r>
              <a:rPr dirty="0" sz="1600" spc="-10">
                <a:latin typeface="Calibri"/>
                <a:cs typeface="Calibri"/>
              </a:rPr>
              <a:t>ranging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from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few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hundred </a:t>
            </a:r>
            <a:r>
              <a:rPr dirty="0" sz="1600" spc="-20">
                <a:latin typeface="Calibri"/>
                <a:cs typeface="Calibri"/>
              </a:rPr>
              <a:t>Watts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@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120</a:t>
            </a:r>
            <a:r>
              <a:rPr dirty="0" sz="1600" spc="-5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VAC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to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the </a:t>
            </a:r>
            <a:r>
              <a:rPr dirty="0" sz="1600">
                <a:latin typeface="Calibri"/>
                <a:cs typeface="Calibri"/>
              </a:rPr>
              <a:t>world's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largest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UPS,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46- </a:t>
            </a:r>
            <a:r>
              <a:rPr dirty="0" sz="1600" spc="-20">
                <a:latin typeface="Calibri"/>
                <a:cs typeface="Calibri"/>
              </a:rPr>
              <a:t>megawatt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Battery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Energy Storage</a:t>
            </a:r>
            <a:r>
              <a:rPr dirty="0" sz="1600" spc="-4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System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(BESS)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in </a:t>
            </a:r>
            <a:r>
              <a:rPr dirty="0" sz="1600" spc="-10">
                <a:latin typeface="Calibri"/>
                <a:cs typeface="Calibri"/>
              </a:rPr>
              <a:t>Fairbanks,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Alaska.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This</a:t>
            </a:r>
            <a:r>
              <a:rPr dirty="0" sz="1600" spc="-7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UPS </a:t>
            </a:r>
            <a:r>
              <a:rPr dirty="0" sz="1600">
                <a:latin typeface="Calibri"/>
                <a:cs typeface="Calibri"/>
              </a:rPr>
              <a:t>powers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the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entire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city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and </a:t>
            </a:r>
            <a:r>
              <a:rPr dirty="0" sz="1600">
                <a:latin typeface="Calibri"/>
                <a:cs typeface="Calibri"/>
              </a:rPr>
              <a:t>nearby</a:t>
            </a:r>
            <a:r>
              <a:rPr dirty="0" sz="1600" spc="-65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rural</a:t>
            </a:r>
            <a:r>
              <a:rPr dirty="0" sz="1600" spc="-7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communities </a:t>
            </a:r>
            <a:r>
              <a:rPr dirty="0" sz="1600">
                <a:latin typeface="Calibri"/>
                <a:cs typeface="Calibri"/>
              </a:rPr>
              <a:t>during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commercial</a:t>
            </a:r>
            <a:r>
              <a:rPr dirty="0" sz="1600" spc="-20">
                <a:latin typeface="Calibri"/>
                <a:cs typeface="Calibri"/>
              </a:rPr>
              <a:t> power </a:t>
            </a:r>
            <a:r>
              <a:rPr dirty="0" sz="1600" spc="-10">
                <a:latin typeface="Calibri"/>
                <a:cs typeface="Calibri"/>
              </a:rPr>
              <a:t>outages.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58152" y="3958381"/>
            <a:ext cx="994410" cy="1171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From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this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600" spc="-75">
                <a:latin typeface="Calibri"/>
                <a:cs typeface="Calibri"/>
              </a:rPr>
              <a:t>To</a:t>
            </a:r>
            <a:r>
              <a:rPr dirty="0" sz="1600" spc="-10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this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dirty="0" sz="1600">
                <a:latin typeface="Calibri"/>
                <a:cs typeface="Calibri"/>
              </a:rPr>
              <a:t>and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beyond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42551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UPS,</a:t>
            </a:r>
            <a:r>
              <a:rPr dirty="0" sz="3600" spc="-135"/>
              <a:t> </a:t>
            </a:r>
            <a:r>
              <a:rPr dirty="0" sz="3600"/>
              <a:t>how</a:t>
            </a:r>
            <a:r>
              <a:rPr dirty="0" sz="3600" spc="-140"/>
              <a:t> </a:t>
            </a:r>
            <a:r>
              <a:rPr dirty="0" sz="3600"/>
              <a:t>does</a:t>
            </a:r>
            <a:r>
              <a:rPr dirty="0" sz="3600" spc="-140"/>
              <a:t> </a:t>
            </a:r>
            <a:r>
              <a:rPr dirty="0" sz="3600"/>
              <a:t>it</a:t>
            </a:r>
            <a:r>
              <a:rPr dirty="0" sz="3600" spc="-110"/>
              <a:t> </a:t>
            </a:r>
            <a:r>
              <a:rPr dirty="0" sz="3600" spc="-20"/>
              <a:t>work?</a:t>
            </a:r>
            <a:endParaRPr sz="36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73573" y="2673127"/>
            <a:ext cx="5905441" cy="1846277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328082" y="1613399"/>
            <a:ext cx="3206750" cy="318008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26034">
              <a:lnSpc>
                <a:spcPts val="1620"/>
              </a:lnSpc>
              <a:spcBef>
                <a:spcPts val="305"/>
              </a:spcBef>
            </a:pP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In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its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most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simple</a:t>
            </a:r>
            <a:r>
              <a:rPr dirty="0" sz="15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form,</a:t>
            </a:r>
            <a:r>
              <a:rPr dirty="0" sz="15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15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system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converts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AC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DC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power,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terminates</a:t>
            </a:r>
            <a:r>
              <a:rPr dirty="0" sz="15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energy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storage</a:t>
            </a:r>
            <a:r>
              <a:rPr dirty="0" sz="15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(batteries</a:t>
            </a:r>
            <a:r>
              <a:rPr dirty="0" sz="15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and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or</a:t>
            </a:r>
            <a:r>
              <a:rPr dirty="0" sz="15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“super”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capacitors)</a:t>
            </a:r>
            <a:r>
              <a:rPr dirty="0" sz="15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onto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the DC</a:t>
            </a:r>
            <a:r>
              <a:rPr dirty="0" sz="1500" spc="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buss,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then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converts</a:t>
            </a:r>
            <a:r>
              <a:rPr dirty="0" sz="15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DC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15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AC</a:t>
            </a:r>
            <a:r>
              <a:rPr dirty="0" sz="15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power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which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supplies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any</a:t>
            </a:r>
            <a:r>
              <a:rPr dirty="0" sz="15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attached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loads.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450">
              <a:latin typeface="Calibri"/>
              <a:cs typeface="Calibri"/>
            </a:endParaRPr>
          </a:p>
          <a:p>
            <a:pPr marL="12700" marR="22860">
              <a:lnSpc>
                <a:spcPts val="1620"/>
              </a:lnSpc>
            </a:pP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During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loss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15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AC</a:t>
            </a:r>
            <a:r>
              <a:rPr dirty="0" sz="15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15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input,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the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batteries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become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15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source</a:t>
            </a:r>
            <a:r>
              <a:rPr dirty="0" sz="15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for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5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DC</a:t>
            </a:r>
            <a:r>
              <a:rPr dirty="0" sz="15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AC</a:t>
            </a:r>
            <a:r>
              <a:rPr dirty="0" sz="15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conversion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which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continues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provide</a:t>
            </a:r>
            <a:r>
              <a:rPr dirty="0" sz="1500" spc="29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15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attached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loads.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12700" marR="5080">
              <a:lnSpc>
                <a:spcPts val="1620"/>
              </a:lnSpc>
            </a:pP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Depending</a:t>
            </a:r>
            <a:r>
              <a:rPr dirty="0" sz="15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on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battery</a:t>
            </a:r>
            <a:r>
              <a:rPr dirty="0" sz="15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capacity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and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output</a:t>
            </a:r>
            <a:r>
              <a:rPr dirty="0" sz="15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load,</a:t>
            </a:r>
            <a:r>
              <a:rPr dirty="0" sz="15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5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maintain</a:t>
            </a:r>
            <a:r>
              <a:rPr dirty="0" sz="1500" spc="-20">
                <a:solidFill>
                  <a:srgbClr val="001747"/>
                </a:solidFill>
                <a:latin typeface="Calibri"/>
                <a:cs typeface="Calibri"/>
              </a:rPr>
              <a:t> power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from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few</a:t>
            </a:r>
            <a:r>
              <a:rPr dirty="0" sz="15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minutes</a:t>
            </a:r>
            <a:r>
              <a:rPr dirty="0" sz="15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15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001747"/>
                </a:solidFill>
                <a:latin typeface="Calibri"/>
                <a:cs typeface="Calibri"/>
              </a:rPr>
              <a:t>multiple</a:t>
            </a:r>
            <a:r>
              <a:rPr dirty="0" sz="15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001747"/>
                </a:solidFill>
                <a:latin typeface="Calibri"/>
                <a:cs typeface="Calibri"/>
              </a:rPr>
              <a:t>hours.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45"/>
              <a:t> </a:t>
            </a:r>
            <a:r>
              <a:rPr dirty="0" sz="3600"/>
              <a:t>Design,</a:t>
            </a:r>
            <a:r>
              <a:rPr dirty="0" sz="3600" spc="-30"/>
              <a:t> </a:t>
            </a:r>
            <a:r>
              <a:rPr dirty="0" sz="3600"/>
              <a:t>a</a:t>
            </a:r>
            <a:r>
              <a:rPr dirty="0" sz="3600" spc="-25"/>
              <a:t> </a:t>
            </a:r>
            <a:r>
              <a:rPr dirty="0" sz="3600"/>
              <a:t>Slightly</a:t>
            </a:r>
            <a:r>
              <a:rPr dirty="0" sz="3600" spc="-5"/>
              <a:t> </a:t>
            </a:r>
            <a:r>
              <a:rPr dirty="0" sz="3600"/>
              <a:t>More</a:t>
            </a:r>
            <a:r>
              <a:rPr dirty="0" sz="3600" spc="-45"/>
              <a:t> </a:t>
            </a:r>
            <a:r>
              <a:rPr dirty="0" sz="3600" spc="-10"/>
              <a:t>In-</a:t>
            </a:r>
            <a:r>
              <a:rPr dirty="0" sz="3600"/>
              <a:t>Depth</a:t>
            </a:r>
            <a:r>
              <a:rPr dirty="0" sz="3600" spc="-15"/>
              <a:t> </a:t>
            </a:r>
            <a:r>
              <a:rPr dirty="0" sz="3600" spc="-20"/>
              <a:t>Look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8718211" y="1850147"/>
            <a:ext cx="2456180" cy="3561079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12700" marR="85090">
              <a:lnSpc>
                <a:spcPct val="70000"/>
              </a:lnSpc>
              <a:spcBef>
                <a:spcPts val="825"/>
              </a:spcBef>
            </a:pP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Due</a:t>
            </a:r>
            <a:r>
              <a:rPr dirty="0" sz="20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0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AC/DC, DC/AC</a:t>
            </a:r>
            <a:r>
              <a:rPr dirty="0" sz="20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conversion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process,</a:t>
            </a:r>
            <a:r>
              <a:rPr dirty="0" sz="20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capacitors</a:t>
            </a:r>
            <a:r>
              <a:rPr dirty="0" sz="20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are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needed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for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several reasons.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70000"/>
              </a:lnSpc>
              <a:spcBef>
                <a:spcPts val="1800"/>
              </a:spcBef>
            </a:pP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Filtering</a:t>
            </a:r>
            <a:r>
              <a:rPr dirty="0" sz="20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harmonics</a:t>
            </a:r>
            <a:r>
              <a:rPr dirty="0" sz="20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and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voltage</a:t>
            </a:r>
            <a:r>
              <a:rPr dirty="0" sz="20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stabilization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among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them.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12700" marR="93980">
              <a:lnSpc>
                <a:spcPct val="70000"/>
              </a:lnSpc>
            </a:pP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result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capacitor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filtering,</a:t>
            </a:r>
            <a:r>
              <a:rPr dirty="0" sz="20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under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normal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operations,</a:t>
            </a:r>
            <a:r>
              <a:rPr dirty="0" sz="20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0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very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stable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AC</a:t>
            </a:r>
            <a:r>
              <a:rPr dirty="0" sz="20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voltage</a:t>
            </a:r>
            <a:r>
              <a:rPr dirty="0" sz="20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and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current</a:t>
            </a:r>
            <a:r>
              <a:rPr dirty="0" sz="20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delivery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“protected”</a:t>
            </a:r>
            <a:r>
              <a:rPr dirty="0" sz="2000" spc="-10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load.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4750" y="1599116"/>
            <a:ext cx="7668703" cy="343001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40"/>
              <a:t> </a:t>
            </a:r>
            <a:r>
              <a:rPr dirty="0" sz="3600"/>
              <a:t>Design,</a:t>
            </a:r>
            <a:r>
              <a:rPr dirty="0" sz="3600" spc="-20"/>
              <a:t> </a:t>
            </a:r>
            <a:r>
              <a:rPr dirty="0" sz="3600"/>
              <a:t>additional</a:t>
            </a:r>
            <a:r>
              <a:rPr dirty="0" sz="3600" spc="30"/>
              <a:t> </a:t>
            </a:r>
            <a:r>
              <a:rPr dirty="0" sz="3600" spc="-10"/>
              <a:t>components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1250610" y="1576820"/>
            <a:ext cx="4584700" cy="3714115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316865" marR="5080" indent="-304165">
              <a:lnSpc>
                <a:spcPct val="80000"/>
              </a:lnSpc>
              <a:spcBef>
                <a:spcPts val="58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000" spc="-90">
                <a:latin typeface="Calibri"/>
                <a:cs typeface="Calibri"/>
              </a:rPr>
              <a:t>To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protect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critical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loads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during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50">
                <a:latin typeface="Calibri"/>
                <a:cs typeface="Calibri"/>
              </a:rPr>
              <a:t>a </a:t>
            </a:r>
            <a:r>
              <a:rPr dirty="0" sz="2000">
                <a:latin typeface="Calibri"/>
                <a:cs typeface="Calibri"/>
              </a:rPr>
              <a:t>failure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UPS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system,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there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is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static </a:t>
            </a:r>
            <a:r>
              <a:rPr dirty="0" sz="2000">
                <a:latin typeface="Calibri"/>
                <a:cs typeface="Calibri"/>
              </a:rPr>
              <a:t>bypass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switch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that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will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automatically </a:t>
            </a:r>
            <a:r>
              <a:rPr dirty="0" sz="2000">
                <a:latin typeface="Calibri"/>
                <a:cs typeface="Calibri"/>
              </a:rPr>
              <a:t>switch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power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feed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around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internal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power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conversions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UPS. </a:t>
            </a:r>
            <a:r>
              <a:rPr dirty="0" sz="2000">
                <a:latin typeface="Calibri"/>
                <a:cs typeface="Calibri"/>
              </a:rPr>
              <a:t>This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prevents</a:t>
            </a:r>
            <a:r>
              <a:rPr dirty="0" sz="2000" spc="-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loss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power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load.</a:t>
            </a:r>
            <a:endParaRPr sz="2000">
              <a:latin typeface="Calibri"/>
              <a:cs typeface="Calibri"/>
            </a:endParaRPr>
          </a:p>
          <a:p>
            <a:pPr marL="316865" marR="309245" indent="-304165">
              <a:lnSpc>
                <a:spcPct val="80000"/>
              </a:lnSpc>
              <a:spcBef>
                <a:spcPts val="1800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000">
                <a:latin typeface="Calibri"/>
                <a:cs typeface="Calibri"/>
              </a:rPr>
              <a:t>In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some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installations,</a:t>
            </a:r>
            <a:r>
              <a:rPr dirty="0" sz="2000" spc="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manual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bypass </a:t>
            </a:r>
            <a:r>
              <a:rPr dirty="0" sz="2000">
                <a:latin typeface="Calibri"/>
                <a:cs typeface="Calibri"/>
              </a:rPr>
              <a:t>may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also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be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installed.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This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provided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50">
                <a:latin typeface="Calibri"/>
                <a:cs typeface="Calibri"/>
              </a:rPr>
              <a:t>a </a:t>
            </a:r>
            <a:r>
              <a:rPr dirty="0" sz="2000">
                <a:latin typeface="Calibri"/>
                <a:cs typeface="Calibri"/>
              </a:rPr>
              <a:t>means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route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power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0">
                <a:latin typeface="Calibri"/>
                <a:cs typeface="Calibri"/>
              </a:rPr>
              <a:t> load </a:t>
            </a:r>
            <a:r>
              <a:rPr dirty="0" sz="2000">
                <a:latin typeface="Calibri"/>
                <a:cs typeface="Calibri"/>
              </a:rPr>
              <a:t>around</a:t>
            </a:r>
            <a:r>
              <a:rPr dirty="0" sz="2000" spc="-5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UPS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for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servicing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and </a:t>
            </a:r>
            <a:r>
              <a:rPr dirty="0" sz="2000">
                <a:latin typeface="Calibri"/>
                <a:cs typeface="Calibri"/>
              </a:rPr>
              <a:t>maintenance</a:t>
            </a:r>
            <a:r>
              <a:rPr dirty="0" sz="2000" spc="380">
                <a:latin typeface="Calibri"/>
                <a:cs typeface="Calibri"/>
              </a:rPr>
              <a:t> </a:t>
            </a:r>
            <a:r>
              <a:rPr dirty="0" sz="2000" spc="-20">
                <a:latin typeface="Calibri"/>
                <a:cs typeface="Calibri"/>
              </a:rPr>
              <a:t>work.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1747"/>
              </a:buClr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316865" marR="177165" indent="-304165">
              <a:lnSpc>
                <a:spcPct val="80000"/>
              </a:lnSpc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000">
                <a:latin typeface="Calibri"/>
                <a:cs typeface="Calibri"/>
              </a:rPr>
              <a:t>Anytime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system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is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by-</a:t>
            </a:r>
            <a:r>
              <a:rPr dirty="0" sz="2000">
                <a:latin typeface="Calibri"/>
                <a:cs typeface="Calibri"/>
              </a:rPr>
              <a:t>passed,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the </a:t>
            </a:r>
            <a:r>
              <a:rPr dirty="0" sz="2000">
                <a:latin typeface="Calibri"/>
                <a:cs typeface="Calibri"/>
              </a:rPr>
              <a:t>critical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load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is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considered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un-</a:t>
            </a:r>
            <a:r>
              <a:rPr dirty="0" sz="2000" spc="-10">
                <a:latin typeface="Calibri"/>
                <a:cs typeface="Calibri"/>
              </a:rPr>
              <a:t>protected.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3958" y="2092233"/>
            <a:ext cx="5553606" cy="25279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328082" y="796555"/>
            <a:ext cx="45478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Calibri Light"/>
                <a:cs typeface="Calibri Light"/>
              </a:rPr>
              <a:t>UPS</a:t>
            </a:r>
            <a:r>
              <a:rPr dirty="0" sz="3600" spc="-35" b="0">
                <a:latin typeface="Calibri Light"/>
                <a:cs typeface="Calibri Light"/>
              </a:rPr>
              <a:t> </a:t>
            </a:r>
            <a:r>
              <a:rPr dirty="0" sz="3600" b="0">
                <a:latin typeface="Calibri Light"/>
                <a:cs typeface="Calibri Light"/>
              </a:rPr>
              <a:t>Modes</a:t>
            </a:r>
            <a:r>
              <a:rPr dirty="0" sz="3600" spc="-10" b="0">
                <a:latin typeface="Calibri Light"/>
                <a:cs typeface="Calibri Light"/>
              </a:rPr>
              <a:t> </a:t>
            </a:r>
            <a:r>
              <a:rPr dirty="0" sz="3600" b="0">
                <a:latin typeface="Calibri Light"/>
                <a:cs typeface="Calibri Light"/>
              </a:rPr>
              <a:t>of</a:t>
            </a:r>
            <a:r>
              <a:rPr dirty="0" sz="3600" spc="-20" b="0">
                <a:latin typeface="Calibri Light"/>
                <a:cs typeface="Calibri Light"/>
              </a:rPr>
              <a:t> </a:t>
            </a:r>
            <a:r>
              <a:rPr dirty="0" sz="3600" spc="-10" b="0">
                <a:latin typeface="Calibri Light"/>
                <a:cs typeface="Calibri Light"/>
              </a:rPr>
              <a:t>Operation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75411" y="675909"/>
            <a:ext cx="2416175" cy="488315"/>
          </a:xfrm>
          <a:prstGeom prst="rect"/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dirty="0" sz="1600" b="0">
                <a:solidFill>
                  <a:srgbClr val="001747"/>
                </a:solidFill>
                <a:latin typeface="Calibri"/>
                <a:cs typeface="Calibri"/>
              </a:rPr>
              <a:t>There</a:t>
            </a:r>
            <a:r>
              <a:rPr dirty="0" sz="1600" spc="-40" b="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1747"/>
                </a:solidFill>
                <a:latin typeface="Calibri"/>
                <a:cs typeface="Calibri"/>
              </a:rPr>
              <a:t>are</a:t>
            </a:r>
            <a:r>
              <a:rPr dirty="0" sz="1600" spc="-35" b="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1747"/>
                </a:solidFill>
                <a:latin typeface="Calibri"/>
                <a:cs typeface="Calibri"/>
              </a:rPr>
              <a:t>3</a:t>
            </a:r>
            <a:r>
              <a:rPr dirty="0" sz="1600" spc="-60" b="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1747"/>
                </a:solidFill>
                <a:latin typeface="Calibri"/>
                <a:cs typeface="Calibri"/>
              </a:rPr>
              <a:t>levels</a:t>
            </a:r>
            <a:r>
              <a:rPr dirty="0" sz="1600" spc="-45" b="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b="0">
                <a:solidFill>
                  <a:srgbClr val="001747"/>
                </a:solidFill>
                <a:latin typeface="Calibri"/>
                <a:cs typeface="Calibri"/>
              </a:rPr>
              <a:t>(modes)</a:t>
            </a:r>
            <a:r>
              <a:rPr dirty="0" sz="1600" spc="-25" b="0">
                <a:solidFill>
                  <a:srgbClr val="001747"/>
                </a:solidFill>
                <a:latin typeface="Calibri"/>
                <a:cs typeface="Calibri"/>
              </a:rPr>
              <a:t> of </a:t>
            </a:r>
            <a:r>
              <a:rPr dirty="0" sz="1600" b="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1600" spc="-30" b="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10" b="0">
                <a:solidFill>
                  <a:srgbClr val="001747"/>
                </a:solidFill>
                <a:latin typeface="Calibri"/>
                <a:cs typeface="Calibri"/>
              </a:rPr>
              <a:t>operation.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9175411" y="1343421"/>
            <a:ext cx="2529205" cy="182372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354965" marR="5080" indent="-342900">
              <a:lnSpc>
                <a:spcPts val="1730"/>
              </a:lnSpc>
              <a:spcBef>
                <a:spcPts val="3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On-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line</a:t>
            </a:r>
            <a:r>
              <a:rPr dirty="0" sz="16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double</a:t>
            </a:r>
            <a:r>
              <a:rPr dirty="0" sz="1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conversion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(the</a:t>
            </a:r>
            <a:r>
              <a:rPr dirty="0" sz="16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most</a:t>
            </a:r>
            <a:r>
              <a:rPr dirty="0" sz="1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common</a:t>
            </a:r>
            <a:r>
              <a:rPr dirty="0" sz="16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001747"/>
                </a:solidFill>
                <a:latin typeface="Calibri"/>
                <a:cs typeface="Calibri"/>
              </a:rPr>
              <a:t>for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Communication</a:t>
            </a:r>
            <a:r>
              <a:rPr dirty="0" sz="1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and</a:t>
            </a:r>
            <a:r>
              <a:rPr dirty="0" sz="1600" spc="-20">
                <a:solidFill>
                  <a:srgbClr val="001747"/>
                </a:solidFill>
                <a:latin typeface="Calibri"/>
                <a:cs typeface="Calibri"/>
              </a:rPr>
              <a:t> Data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Centers)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001747"/>
              </a:buClr>
              <a:buFont typeface="Calibri"/>
              <a:buAutoNum type="arabicPeriod"/>
            </a:pPr>
            <a:endParaRPr sz="125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Line</a:t>
            </a:r>
            <a:r>
              <a:rPr dirty="0" sz="1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Interactive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001747"/>
              </a:buClr>
              <a:buFont typeface="Calibri"/>
              <a:buAutoNum type="arabicPeriod"/>
            </a:pPr>
            <a:endParaRPr sz="13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Offline/Line</a:t>
            </a:r>
            <a:r>
              <a:rPr dirty="0" sz="1600" spc="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Preferred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1443608"/>
            <a:ext cx="12118975" cy="4626610"/>
            <a:chOff x="0" y="1443608"/>
            <a:chExt cx="12118975" cy="462661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6094" y="1550307"/>
              <a:ext cx="4560692" cy="1669984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01218" y="1453133"/>
              <a:ext cx="4646930" cy="1775460"/>
            </a:xfrm>
            <a:custGeom>
              <a:avLst/>
              <a:gdLst/>
              <a:ahLst/>
              <a:cxnLst/>
              <a:rect l="l" t="t" r="r" b="b"/>
              <a:pathLst>
                <a:path w="4646930" h="1775460">
                  <a:moveTo>
                    <a:pt x="0" y="0"/>
                  </a:moveTo>
                  <a:lnTo>
                    <a:pt x="4646676" y="0"/>
                  </a:lnTo>
                  <a:lnTo>
                    <a:pt x="4646676" y="1775460"/>
                  </a:lnTo>
                  <a:lnTo>
                    <a:pt x="0" y="177546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001344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8675" y="3653027"/>
              <a:ext cx="4704587" cy="1952243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1675638" y="3582155"/>
              <a:ext cx="4724400" cy="2133600"/>
            </a:xfrm>
            <a:custGeom>
              <a:avLst/>
              <a:gdLst/>
              <a:ahLst/>
              <a:cxnLst/>
              <a:rect l="l" t="t" r="r" b="b"/>
              <a:pathLst>
                <a:path w="4724400" h="2133600">
                  <a:moveTo>
                    <a:pt x="0" y="355612"/>
                  </a:moveTo>
                  <a:lnTo>
                    <a:pt x="3246" y="307359"/>
                  </a:lnTo>
                  <a:lnTo>
                    <a:pt x="12702" y="261079"/>
                  </a:lnTo>
                  <a:lnTo>
                    <a:pt x="27944" y="217195"/>
                  </a:lnTo>
                  <a:lnTo>
                    <a:pt x="48549" y="176131"/>
                  </a:lnTo>
                  <a:lnTo>
                    <a:pt x="74093" y="138311"/>
                  </a:lnTo>
                  <a:lnTo>
                    <a:pt x="104152" y="104159"/>
                  </a:lnTo>
                  <a:lnTo>
                    <a:pt x="138303" y="74098"/>
                  </a:lnTo>
                  <a:lnTo>
                    <a:pt x="176121" y="48553"/>
                  </a:lnTo>
                  <a:lnTo>
                    <a:pt x="217184" y="27946"/>
                  </a:lnTo>
                  <a:lnTo>
                    <a:pt x="261067" y="12703"/>
                  </a:lnTo>
                  <a:lnTo>
                    <a:pt x="307347" y="3246"/>
                  </a:lnTo>
                  <a:lnTo>
                    <a:pt x="355600" y="0"/>
                  </a:lnTo>
                  <a:lnTo>
                    <a:pt x="4368787" y="0"/>
                  </a:lnTo>
                  <a:lnTo>
                    <a:pt x="4417043" y="3246"/>
                  </a:lnTo>
                  <a:lnTo>
                    <a:pt x="4463325" y="12703"/>
                  </a:lnTo>
                  <a:lnTo>
                    <a:pt x="4507210" y="27946"/>
                  </a:lnTo>
                  <a:lnTo>
                    <a:pt x="4548274" y="48553"/>
                  </a:lnTo>
                  <a:lnTo>
                    <a:pt x="4586094" y="74098"/>
                  </a:lnTo>
                  <a:lnTo>
                    <a:pt x="4620245" y="104159"/>
                  </a:lnTo>
                  <a:lnTo>
                    <a:pt x="4650305" y="138311"/>
                  </a:lnTo>
                  <a:lnTo>
                    <a:pt x="4675849" y="176131"/>
                  </a:lnTo>
                  <a:lnTo>
                    <a:pt x="4696455" y="217195"/>
                  </a:lnTo>
                  <a:lnTo>
                    <a:pt x="4711697" y="261079"/>
                  </a:lnTo>
                  <a:lnTo>
                    <a:pt x="4721153" y="307359"/>
                  </a:lnTo>
                  <a:lnTo>
                    <a:pt x="4724400" y="355612"/>
                  </a:lnTo>
                  <a:lnTo>
                    <a:pt x="4724400" y="1777999"/>
                  </a:lnTo>
                  <a:lnTo>
                    <a:pt x="4721153" y="1826252"/>
                  </a:lnTo>
                  <a:lnTo>
                    <a:pt x="4711697" y="1872532"/>
                  </a:lnTo>
                  <a:lnTo>
                    <a:pt x="4696455" y="1916415"/>
                  </a:lnTo>
                  <a:lnTo>
                    <a:pt x="4675849" y="1957478"/>
                  </a:lnTo>
                  <a:lnTo>
                    <a:pt x="4650305" y="1995296"/>
                  </a:lnTo>
                  <a:lnTo>
                    <a:pt x="4620245" y="2029447"/>
                  </a:lnTo>
                  <a:lnTo>
                    <a:pt x="4586094" y="2059506"/>
                  </a:lnTo>
                  <a:lnTo>
                    <a:pt x="4548274" y="2085050"/>
                  </a:lnTo>
                  <a:lnTo>
                    <a:pt x="4507210" y="2105655"/>
                  </a:lnTo>
                  <a:lnTo>
                    <a:pt x="4463325" y="2120897"/>
                  </a:lnTo>
                  <a:lnTo>
                    <a:pt x="4417043" y="2130353"/>
                  </a:lnTo>
                  <a:lnTo>
                    <a:pt x="4368787" y="2133599"/>
                  </a:lnTo>
                  <a:lnTo>
                    <a:pt x="355600" y="2133599"/>
                  </a:lnTo>
                  <a:lnTo>
                    <a:pt x="307347" y="2130353"/>
                  </a:lnTo>
                  <a:lnTo>
                    <a:pt x="261067" y="2120897"/>
                  </a:lnTo>
                  <a:lnTo>
                    <a:pt x="217184" y="2105655"/>
                  </a:lnTo>
                  <a:lnTo>
                    <a:pt x="176121" y="2085050"/>
                  </a:lnTo>
                  <a:lnTo>
                    <a:pt x="138303" y="2059506"/>
                  </a:lnTo>
                  <a:lnTo>
                    <a:pt x="104152" y="2029447"/>
                  </a:lnTo>
                  <a:lnTo>
                    <a:pt x="74093" y="1995296"/>
                  </a:lnTo>
                  <a:lnTo>
                    <a:pt x="48549" y="1957478"/>
                  </a:lnTo>
                  <a:lnTo>
                    <a:pt x="27944" y="1916415"/>
                  </a:lnTo>
                  <a:lnTo>
                    <a:pt x="12702" y="1872532"/>
                  </a:lnTo>
                  <a:lnTo>
                    <a:pt x="3246" y="1826252"/>
                  </a:lnTo>
                  <a:lnTo>
                    <a:pt x="0" y="1777999"/>
                  </a:lnTo>
                  <a:lnTo>
                    <a:pt x="0" y="355612"/>
                  </a:lnTo>
                  <a:close/>
                </a:path>
              </a:pathLst>
            </a:custGeom>
            <a:ln w="19050">
              <a:solidFill>
                <a:srgbClr val="001344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8919" y="3810000"/>
              <a:ext cx="5509259" cy="2057399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599678" y="3582161"/>
              <a:ext cx="5509260" cy="2362200"/>
            </a:xfrm>
            <a:custGeom>
              <a:avLst/>
              <a:gdLst/>
              <a:ahLst/>
              <a:cxnLst/>
              <a:rect l="l" t="t" r="r" b="b"/>
              <a:pathLst>
                <a:path w="5509259" h="2362200">
                  <a:moveTo>
                    <a:pt x="393712" y="0"/>
                  </a:moveTo>
                  <a:lnTo>
                    <a:pt x="5509259" y="0"/>
                  </a:lnTo>
                  <a:lnTo>
                    <a:pt x="5509259" y="1968487"/>
                  </a:lnTo>
                  <a:lnTo>
                    <a:pt x="5506192" y="2017872"/>
                  </a:lnTo>
                  <a:lnTo>
                    <a:pt x="5497236" y="2065428"/>
                  </a:lnTo>
                  <a:lnTo>
                    <a:pt x="5482759" y="2110783"/>
                  </a:lnTo>
                  <a:lnTo>
                    <a:pt x="5463132" y="2153571"/>
                  </a:lnTo>
                  <a:lnTo>
                    <a:pt x="5438722" y="2193421"/>
                  </a:lnTo>
                  <a:lnTo>
                    <a:pt x="5409899" y="2229965"/>
                  </a:lnTo>
                  <a:lnTo>
                    <a:pt x="5377032" y="2262834"/>
                  </a:lnTo>
                  <a:lnTo>
                    <a:pt x="5340490" y="2291658"/>
                  </a:lnTo>
                  <a:lnTo>
                    <a:pt x="5300641" y="2316069"/>
                  </a:lnTo>
                  <a:lnTo>
                    <a:pt x="5257854" y="2335698"/>
                  </a:lnTo>
                  <a:lnTo>
                    <a:pt x="5212499" y="2350175"/>
                  </a:lnTo>
                  <a:lnTo>
                    <a:pt x="5164945" y="2359132"/>
                  </a:lnTo>
                  <a:lnTo>
                    <a:pt x="5115559" y="2362200"/>
                  </a:lnTo>
                  <a:lnTo>
                    <a:pt x="0" y="2362200"/>
                  </a:lnTo>
                  <a:lnTo>
                    <a:pt x="0" y="393712"/>
                  </a:lnTo>
                  <a:lnTo>
                    <a:pt x="3067" y="344327"/>
                  </a:lnTo>
                  <a:lnTo>
                    <a:pt x="12024" y="296771"/>
                  </a:lnTo>
                  <a:lnTo>
                    <a:pt x="26501" y="251416"/>
                  </a:lnTo>
                  <a:lnTo>
                    <a:pt x="46130" y="208628"/>
                  </a:lnTo>
                  <a:lnTo>
                    <a:pt x="70541" y="168778"/>
                  </a:lnTo>
                  <a:lnTo>
                    <a:pt x="99365" y="132234"/>
                  </a:lnTo>
                  <a:lnTo>
                    <a:pt x="132234" y="99365"/>
                  </a:lnTo>
                  <a:lnTo>
                    <a:pt x="168778" y="70541"/>
                  </a:lnTo>
                  <a:lnTo>
                    <a:pt x="208628" y="46130"/>
                  </a:lnTo>
                  <a:lnTo>
                    <a:pt x="251416" y="26501"/>
                  </a:lnTo>
                  <a:lnTo>
                    <a:pt x="296771" y="12024"/>
                  </a:lnTo>
                  <a:lnTo>
                    <a:pt x="344327" y="3067"/>
                  </a:lnTo>
                  <a:lnTo>
                    <a:pt x="393712" y="0"/>
                  </a:lnTo>
                  <a:close/>
                </a:path>
              </a:pathLst>
            </a:custGeom>
            <a:ln w="19050">
              <a:solidFill>
                <a:srgbClr val="001344"/>
              </a:solidFill>
              <a:prstDash val="sys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078969" y="2667761"/>
              <a:ext cx="2988310" cy="1045844"/>
            </a:xfrm>
            <a:custGeom>
              <a:avLst/>
              <a:gdLst/>
              <a:ahLst/>
              <a:cxnLst/>
              <a:rect l="l" t="t" r="r" b="b"/>
              <a:pathLst>
                <a:path w="2988309" h="1045845">
                  <a:moveTo>
                    <a:pt x="2988068" y="0"/>
                  </a:moveTo>
                  <a:lnTo>
                    <a:pt x="0" y="1045819"/>
                  </a:lnTo>
                </a:path>
              </a:pathLst>
            </a:custGeom>
            <a:ln w="19050">
              <a:solidFill>
                <a:srgbClr val="FBB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019036" y="3673425"/>
              <a:ext cx="85090" cy="72390"/>
            </a:xfrm>
            <a:custGeom>
              <a:avLst/>
              <a:gdLst/>
              <a:ahLst/>
              <a:cxnLst/>
              <a:rect l="l" t="t" r="r" b="b"/>
              <a:pathLst>
                <a:path w="85089" h="72389">
                  <a:moveTo>
                    <a:pt x="59334" y="0"/>
                  </a:moveTo>
                  <a:lnTo>
                    <a:pt x="0" y="61137"/>
                  </a:lnTo>
                  <a:lnTo>
                    <a:pt x="84505" y="71920"/>
                  </a:lnTo>
                  <a:lnTo>
                    <a:pt x="59334" y="0"/>
                  </a:lnTo>
                  <a:close/>
                </a:path>
              </a:pathLst>
            </a:custGeom>
            <a:solidFill>
              <a:srgbClr val="FBB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8609838" y="1677160"/>
              <a:ext cx="419100" cy="1828800"/>
            </a:xfrm>
            <a:custGeom>
              <a:avLst/>
              <a:gdLst/>
              <a:ahLst/>
              <a:cxnLst/>
              <a:rect l="l" t="t" r="r" b="b"/>
              <a:pathLst>
                <a:path w="419100" h="1828800">
                  <a:moveTo>
                    <a:pt x="419100" y="0"/>
                  </a:moveTo>
                  <a:lnTo>
                    <a:pt x="62293" y="0"/>
                  </a:lnTo>
                  <a:lnTo>
                    <a:pt x="62293" y="1724025"/>
                  </a:lnTo>
                  <a:lnTo>
                    <a:pt x="0" y="1724025"/>
                  </a:lnTo>
                  <a:lnTo>
                    <a:pt x="114681" y="1828800"/>
                  </a:lnTo>
                  <a:lnTo>
                    <a:pt x="229362" y="1724025"/>
                  </a:lnTo>
                  <a:lnTo>
                    <a:pt x="167068" y="1724025"/>
                  </a:lnTo>
                  <a:lnTo>
                    <a:pt x="167068" y="104775"/>
                  </a:lnTo>
                  <a:lnTo>
                    <a:pt x="419100" y="104775"/>
                  </a:lnTo>
                  <a:lnTo>
                    <a:pt x="4191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8609838" y="1677160"/>
              <a:ext cx="419100" cy="1828800"/>
            </a:xfrm>
            <a:custGeom>
              <a:avLst/>
              <a:gdLst/>
              <a:ahLst/>
              <a:cxnLst/>
              <a:rect l="l" t="t" r="r" b="b"/>
              <a:pathLst>
                <a:path w="419100" h="1828800">
                  <a:moveTo>
                    <a:pt x="419100" y="104775"/>
                  </a:moveTo>
                  <a:lnTo>
                    <a:pt x="167068" y="104775"/>
                  </a:lnTo>
                  <a:lnTo>
                    <a:pt x="167068" y="1724025"/>
                  </a:lnTo>
                  <a:lnTo>
                    <a:pt x="229362" y="1724025"/>
                  </a:lnTo>
                  <a:lnTo>
                    <a:pt x="114681" y="1828800"/>
                  </a:lnTo>
                  <a:lnTo>
                    <a:pt x="0" y="1724025"/>
                  </a:lnTo>
                  <a:lnTo>
                    <a:pt x="62293" y="1724025"/>
                  </a:lnTo>
                  <a:lnTo>
                    <a:pt x="62293" y="0"/>
                  </a:lnTo>
                  <a:lnTo>
                    <a:pt x="419100" y="0"/>
                  </a:lnTo>
                  <a:lnTo>
                    <a:pt x="419100" y="104775"/>
                  </a:lnTo>
                  <a:close/>
                </a:path>
              </a:pathLst>
            </a:custGeom>
            <a:ln w="10795">
              <a:solidFill>
                <a:srgbClr val="00134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545836"/>
              <a:ext cx="1979676" cy="524255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313102" y="2134717"/>
              <a:ext cx="3716020" cy="914400"/>
            </a:xfrm>
            <a:custGeom>
              <a:avLst/>
              <a:gdLst/>
              <a:ahLst/>
              <a:cxnLst/>
              <a:rect l="l" t="t" r="r" b="b"/>
              <a:pathLst>
                <a:path w="3716020" h="914400">
                  <a:moveTo>
                    <a:pt x="3715689" y="914044"/>
                  </a:moveTo>
                  <a:lnTo>
                    <a:pt x="3648186" y="913658"/>
                  </a:lnTo>
                  <a:lnTo>
                    <a:pt x="3580760" y="912513"/>
                  </a:lnTo>
                  <a:lnTo>
                    <a:pt x="3513486" y="910628"/>
                  </a:lnTo>
                  <a:lnTo>
                    <a:pt x="3446442" y="908021"/>
                  </a:lnTo>
                  <a:lnTo>
                    <a:pt x="3379704" y="904710"/>
                  </a:lnTo>
                  <a:lnTo>
                    <a:pt x="3313350" y="900714"/>
                  </a:lnTo>
                  <a:lnTo>
                    <a:pt x="3247454" y="896052"/>
                  </a:lnTo>
                  <a:lnTo>
                    <a:pt x="3182094" y="890742"/>
                  </a:lnTo>
                  <a:lnTo>
                    <a:pt x="3117347" y="884802"/>
                  </a:lnTo>
                  <a:lnTo>
                    <a:pt x="3053288" y="878252"/>
                  </a:lnTo>
                  <a:lnTo>
                    <a:pt x="2989995" y="871109"/>
                  </a:lnTo>
                  <a:lnTo>
                    <a:pt x="2927544" y="863392"/>
                  </a:lnTo>
                  <a:lnTo>
                    <a:pt x="2866012" y="855120"/>
                  </a:lnTo>
                  <a:lnTo>
                    <a:pt x="2805475" y="846311"/>
                  </a:lnTo>
                  <a:lnTo>
                    <a:pt x="2746009" y="836983"/>
                  </a:lnTo>
                  <a:lnTo>
                    <a:pt x="2687692" y="827156"/>
                  </a:lnTo>
                  <a:lnTo>
                    <a:pt x="2630599" y="816847"/>
                  </a:lnTo>
                  <a:lnTo>
                    <a:pt x="2574808" y="806075"/>
                  </a:lnTo>
                  <a:lnTo>
                    <a:pt x="2520395" y="794860"/>
                  </a:lnTo>
                  <a:lnTo>
                    <a:pt x="2467436" y="783218"/>
                  </a:lnTo>
                  <a:lnTo>
                    <a:pt x="2416008" y="771169"/>
                  </a:lnTo>
                  <a:lnTo>
                    <a:pt x="2366187" y="758731"/>
                  </a:lnTo>
                  <a:lnTo>
                    <a:pt x="2318051" y="745923"/>
                  </a:lnTo>
                  <a:lnTo>
                    <a:pt x="2271675" y="732763"/>
                  </a:lnTo>
                  <a:lnTo>
                    <a:pt x="2227137" y="719270"/>
                  </a:lnTo>
                  <a:lnTo>
                    <a:pt x="2184512" y="705463"/>
                  </a:lnTo>
                  <a:lnTo>
                    <a:pt x="2143877" y="691359"/>
                  </a:lnTo>
                  <a:lnTo>
                    <a:pt x="2105310" y="676977"/>
                  </a:lnTo>
                  <a:lnTo>
                    <a:pt x="2068885" y="662336"/>
                  </a:lnTo>
                  <a:lnTo>
                    <a:pt x="2002773" y="632351"/>
                  </a:lnTo>
                  <a:lnTo>
                    <a:pt x="1946152" y="601552"/>
                  </a:lnTo>
                  <a:lnTo>
                    <a:pt x="1899636" y="570086"/>
                  </a:lnTo>
                  <a:lnTo>
                    <a:pt x="1863837" y="538101"/>
                  </a:lnTo>
                  <a:lnTo>
                    <a:pt x="1839367" y="505746"/>
                  </a:lnTo>
                  <a:lnTo>
                    <a:pt x="1825244" y="456844"/>
                  </a:lnTo>
                  <a:lnTo>
                    <a:pt x="1823646" y="440505"/>
                  </a:lnTo>
                  <a:lnTo>
                    <a:pt x="1800299" y="391673"/>
                  </a:lnTo>
                  <a:lnTo>
                    <a:pt x="1770039" y="359459"/>
                  </a:lnTo>
                  <a:lnTo>
                    <a:pt x="1728739" y="327691"/>
                  </a:lnTo>
                  <a:lnTo>
                    <a:pt x="1677014" y="296516"/>
                  </a:lnTo>
                  <a:lnTo>
                    <a:pt x="1615476" y="266083"/>
                  </a:lnTo>
                  <a:lnTo>
                    <a:pt x="1544741" y="236542"/>
                  </a:lnTo>
                  <a:lnTo>
                    <a:pt x="1506116" y="222152"/>
                  </a:lnTo>
                  <a:lnTo>
                    <a:pt x="1465421" y="208040"/>
                  </a:lnTo>
                  <a:lnTo>
                    <a:pt x="1422734" y="194225"/>
                  </a:lnTo>
                  <a:lnTo>
                    <a:pt x="1378131" y="180725"/>
                  </a:lnTo>
                  <a:lnTo>
                    <a:pt x="1331689" y="167560"/>
                  </a:lnTo>
                  <a:lnTo>
                    <a:pt x="1283485" y="154747"/>
                  </a:lnTo>
                  <a:lnTo>
                    <a:pt x="1233595" y="142305"/>
                  </a:lnTo>
                  <a:lnTo>
                    <a:pt x="1182096" y="130253"/>
                  </a:lnTo>
                  <a:lnTo>
                    <a:pt x="1129065" y="118610"/>
                  </a:lnTo>
                  <a:lnTo>
                    <a:pt x="1074579" y="107393"/>
                  </a:lnTo>
                  <a:lnTo>
                    <a:pt x="1018714" y="96621"/>
                  </a:lnTo>
                  <a:lnTo>
                    <a:pt x="961547" y="86314"/>
                  </a:lnTo>
                  <a:lnTo>
                    <a:pt x="903155" y="76489"/>
                  </a:lnTo>
                  <a:lnTo>
                    <a:pt x="843615" y="67165"/>
                  </a:lnTo>
                  <a:lnTo>
                    <a:pt x="783003" y="58361"/>
                  </a:lnTo>
                  <a:lnTo>
                    <a:pt x="721396" y="50095"/>
                  </a:lnTo>
                  <a:lnTo>
                    <a:pt x="658870" y="42386"/>
                  </a:lnTo>
                  <a:lnTo>
                    <a:pt x="595504" y="35252"/>
                  </a:lnTo>
                  <a:lnTo>
                    <a:pt x="531372" y="28712"/>
                  </a:lnTo>
                  <a:lnTo>
                    <a:pt x="466553" y="22785"/>
                  </a:lnTo>
                  <a:lnTo>
                    <a:pt x="401122" y="17488"/>
                  </a:lnTo>
                  <a:lnTo>
                    <a:pt x="335157" y="12841"/>
                  </a:lnTo>
                  <a:lnTo>
                    <a:pt x="268734" y="8862"/>
                  </a:lnTo>
                  <a:lnTo>
                    <a:pt x="201930" y="5570"/>
                  </a:lnTo>
                  <a:lnTo>
                    <a:pt x="134822" y="2983"/>
                  </a:lnTo>
                  <a:lnTo>
                    <a:pt x="67486" y="112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5247896" y="2096686"/>
              <a:ext cx="76835" cy="76200"/>
            </a:xfrm>
            <a:custGeom>
              <a:avLst/>
              <a:gdLst/>
              <a:ahLst/>
              <a:cxnLst/>
              <a:rect l="l" t="t" r="r" b="b"/>
              <a:pathLst>
                <a:path w="76835" h="76200">
                  <a:moveTo>
                    <a:pt x="76403" y="0"/>
                  </a:moveTo>
                  <a:lnTo>
                    <a:pt x="0" y="37680"/>
                  </a:lnTo>
                  <a:lnTo>
                    <a:pt x="75984" y="76200"/>
                  </a:lnTo>
                  <a:lnTo>
                    <a:pt x="7640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med">
    <p:fade thruBlk="0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55"/>
              <a:t> </a:t>
            </a:r>
            <a:r>
              <a:rPr dirty="0" sz="3600"/>
              <a:t>SYSTEMS</a:t>
            </a:r>
            <a:r>
              <a:rPr dirty="0" sz="3600" spc="-90"/>
              <a:t> </a:t>
            </a:r>
            <a:r>
              <a:rPr dirty="0" sz="3600"/>
              <a:t>PREDOMINANT</a:t>
            </a:r>
            <a:r>
              <a:rPr dirty="0" sz="3600" spc="-45"/>
              <a:t> </a:t>
            </a:r>
            <a:r>
              <a:rPr dirty="0" sz="3600" spc="-20"/>
              <a:t>CONFIGURATION</a:t>
            </a:r>
            <a:r>
              <a:rPr dirty="0" sz="3600" spc="-70"/>
              <a:t> </a:t>
            </a:r>
            <a:r>
              <a:rPr dirty="0" sz="3600" spc="-25"/>
              <a:t>IN </a:t>
            </a:r>
            <a:r>
              <a:rPr dirty="0" sz="3600" spc="-150"/>
              <a:t>DATA</a:t>
            </a:r>
            <a:r>
              <a:rPr dirty="0" sz="3600" spc="-65"/>
              <a:t> </a:t>
            </a:r>
            <a:r>
              <a:rPr dirty="0" sz="3600"/>
              <a:t>AND</a:t>
            </a:r>
            <a:r>
              <a:rPr dirty="0" sz="3600" spc="-25"/>
              <a:t> </a:t>
            </a:r>
            <a:r>
              <a:rPr dirty="0" sz="3600" spc="-20"/>
              <a:t>COMMUNICATIONS</a:t>
            </a:r>
            <a:r>
              <a:rPr dirty="0" sz="3600" spc="-45"/>
              <a:t> </a:t>
            </a:r>
            <a:r>
              <a:rPr dirty="0" sz="3600" spc="-10"/>
              <a:t>CENTERS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447800"/>
            <a:ext cx="5657215" cy="4529455"/>
            <a:chOff x="0" y="1447800"/>
            <a:chExt cx="5657215" cy="452945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208" y="1447800"/>
              <a:ext cx="4754879" cy="44455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203610" y="1592060"/>
            <a:ext cx="5187315" cy="358267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316865" marR="5080" indent="-304165">
              <a:lnSpc>
                <a:spcPts val="2590"/>
              </a:lnSpc>
              <a:spcBef>
                <a:spcPts val="42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400">
                <a:latin typeface="Calibri"/>
                <a:cs typeface="Calibri"/>
              </a:rPr>
              <a:t>In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most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cases,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UPS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system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is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used </a:t>
            </a:r>
            <a:r>
              <a:rPr dirty="0" sz="2400">
                <a:latin typeface="Calibri"/>
                <a:cs typeface="Calibri"/>
              </a:rPr>
              <a:t>primarily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as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“bridge”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maintain </a:t>
            </a:r>
            <a:r>
              <a:rPr dirty="0" sz="2400">
                <a:latin typeface="Calibri"/>
                <a:cs typeface="Calibri"/>
              </a:rPr>
              <a:t>power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critical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loads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between</a:t>
            </a:r>
            <a:r>
              <a:rPr dirty="0" sz="2400" spc="-25">
                <a:latin typeface="Calibri"/>
                <a:cs typeface="Calibri"/>
              </a:rPr>
              <a:t> the </a:t>
            </a:r>
            <a:r>
              <a:rPr dirty="0" sz="2400">
                <a:latin typeface="Calibri"/>
                <a:cs typeface="Calibri"/>
              </a:rPr>
              <a:t>loss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Utility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power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feed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the </a:t>
            </a:r>
            <a:r>
              <a:rPr dirty="0" sz="2400" spc="-10">
                <a:latin typeface="Calibri"/>
                <a:cs typeface="Calibri"/>
              </a:rPr>
              <a:t>back-</a:t>
            </a:r>
            <a:r>
              <a:rPr dirty="0" sz="2400">
                <a:latin typeface="Calibri"/>
                <a:cs typeface="Calibri"/>
              </a:rPr>
              <a:t>up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generation</a:t>
            </a:r>
            <a:r>
              <a:rPr dirty="0" sz="2400" spc="-5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initiated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and </a:t>
            </a:r>
            <a:r>
              <a:rPr dirty="0" sz="2400">
                <a:latin typeface="Calibri"/>
                <a:cs typeface="Calibri"/>
              </a:rPr>
              <a:t>switched</a:t>
            </a:r>
            <a:r>
              <a:rPr dirty="0" sz="2400" spc="-7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through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automatic transfer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switch</a:t>
            </a:r>
            <a:r>
              <a:rPr dirty="0" sz="2400" spc="-7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(ATS).</a:t>
            </a:r>
            <a:endParaRPr sz="2400">
              <a:latin typeface="Calibri"/>
              <a:cs typeface="Calibri"/>
            </a:endParaRPr>
          </a:p>
          <a:p>
            <a:pPr algn="just" marL="317500" marR="88265" indent="-304800">
              <a:lnSpc>
                <a:spcPts val="2590"/>
              </a:lnSpc>
              <a:spcBef>
                <a:spcPts val="1814"/>
              </a:spcBef>
              <a:buClr>
                <a:srgbClr val="001747"/>
              </a:buClr>
              <a:buFont typeface="Arial"/>
              <a:buChar char="•"/>
              <a:tabLst>
                <a:tab pos="317500" algn="l"/>
              </a:tabLst>
            </a:pPr>
            <a:r>
              <a:rPr dirty="0" sz="2400">
                <a:latin typeface="Calibri"/>
                <a:cs typeface="Calibri"/>
              </a:rPr>
              <a:t>As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demonstrated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earlier,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side</a:t>
            </a:r>
            <a:r>
              <a:rPr dirty="0" sz="2400" spc="-10">
                <a:latin typeface="Calibri"/>
                <a:cs typeface="Calibri"/>
              </a:rPr>
              <a:t> benefit </a:t>
            </a:r>
            <a:r>
              <a:rPr dirty="0" sz="2400">
                <a:latin typeface="Calibri"/>
                <a:cs typeface="Calibri"/>
              </a:rPr>
              <a:t>is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more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stable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power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supplied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the </a:t>
            </a:r>
            <a:r>
              <a:rPr dirty="0" sz="2400">
                <a:latin typeface="Calibri"/>
                <a:cs typeface="Calibri"/>
              </a:rPr>
              <a:t>critical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load.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Preventive</a:t>
            </a:r>
            <a:r>
              <a:rPr dirty="0" sz="3600" spc="-135"/>
              <a:t> </a:t>
            </a:r>
            <a:r>
              <a:rPr dirty="0" sz="3600" spc="-10"/>
              <a:t>Maintenance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27632"/>
            <a:ext cx="6050280" cy="4349750"/>
            <a:chOff x="0" y="1627632"/>
            <a:chExt cx="6050280" cy="434975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0979" y="1627632"/>
              <a:ext cx="5829299" cy="3886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477952" y="1842008"/>
            <a:ext cx="5158740" cy="2219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Calibri"/>
                <a:cs typeface="Calibri"/>
              </a:rPr>
              <a:t>Routine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visual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and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thermal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inspections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of </a:t>
            </a:r>
            <a:r>
              <a:rPr dirty="0" sz="2400">
                <a:latin typeface="Calibri"/>
                <a:cs typeface="Calibri"/>
              </a:rPr>
              <a:t>an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-45">
                <a:latin typeface="Calibri"/>
                <a:cs typeface="Calibri"/>
              </a:rPr>
              <a:t>ATS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can</a:t>
            </a:r>
            <a:r>
              <a:rPr dirty="0" sz="2400" spc="-5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prevent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failures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like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 spc="-25">
                <a:latin typeface="Calibri"/>
                <a:cs typeface="Calibri"/>
              </a:rPr>
              <a:t>one </a:t>
            </a:r>
            <a:r>
              <a:rPr dirty="0" sz="2400">
                <a:latin typeface="Calibri"/>
                <a:cs typeface="Calibri"/>
              </a:rPr>
              <a:t>shown</a:t>
            </a:r>
            <a:r>
              <a:rPr dirty="0" sz="2400" spc="-3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here.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loss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of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phase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during</a:t>
            </a:r>
            <a:r>
              <a:rPr dirty="0" sz="2400" spc="-25">
                <a:latin typeface="Calibri"/>
                <a:cs typeface="Calibri"/>
              </a:rPr>
              <a:t> </a:t>
            </a:r>
            <a:r>
              <a:rPr dirty="0" sz="2400" spc="-50">
                <a:latin typeface="Calibri"/>
                <a:cs typeface="Calibri"/>
              </a:rPr>
              <a:t>a </a:t>
            </a:r>
            <a:r>
              <a:rPr dirty="0" sz="2400" spc="-10">
                <a:latin typeface="Calibri"/>
                <a:cs typeface="Calibri"/>
              </a:rPr>
              <a:t>transfer</a:t>
            </a:r>
            <a:r>
              <a:rPr dirty="0" sz="2400" spc="-3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to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back-</a:t>
            </a:r>
            <a:r>
              <a:rPr dirty="0" sz="2400">
                <a:latin typeface="Calibri"/>
                <a:cs typeface="Calibri"/>
              </a:rPr>
              <a:t>up</a:t>
            </a:r>
            <a:r>
              <a:rPr dirty="0" sz="2400" spc="-20">
                <a:latin typeface="Calibri"/>
                <a:cs typeface="Calibri"/>
              </a:rPr>
              <a:t> </a:t>
            </a:r>
            <a:r>
              <a:rPr dirty="0" sz="2400" spc="-30">
                <a:latin typeface="Calibri"/>
                <a:cs typeface="Calibri"/>
              </a:rPr>
              <a:t>generator, </a:t>
            </a:r>
            <a:r>
              <a:rPr dirty="0" sz="2400" spc="-10">
                <a:latin typeface="Calibri"/>
                <a:cs typeface="Calibri"/>
              </a:rPr>
              <a:t>caused </a:t>
            </a:r>
            <a:r>
              <a:rPr dirty="0" sz="2400">
                <a:latin typeface="Calibri"/>
                <a:cs typeface="Calibri"/>
              </a:rPr>
              <a:t>extensive</a:t>
            </a:r>
            <a:r>
              <a:rPr dirty="0" sz="2400" spc="-6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damage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through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out</a:t>
            </a:r>
            <a:r>
              <a:rPr dirty="0" sz="2400" spc="-40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45">
                <a:latin typeface="Calibri"/>
                <a:cs typeface="Calibri"/>
              </a:rPr>
              <a:t> </a:t>
            </a:r>
            <a:r>
              <a:rPr dirty="0" sz="2400" spc="-10">
                <a:latin typeface="Calibri"/>
                <a:cs typeface="Calibri"/>
              </a:rPr>
              <a:t>facility </a:t>
            </a:r>
            <a:r>
              <a:rPr dirty="0" sz="2400">
                <a:latin typeface="Calibri"/>
                <a:cs typeface="Calibri"/>
              </a:rPr>
              <a:t>served</a:t>
            </a:r>
            <a:r>
              <a:rPr dirty="0" sz="2400" spc="-1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by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>
                <a:latin typeface="Calibri"/>
                <a:cs typeface="Calibri"/>
              </a:rPr>
              <a:t>the</a:t>
            </a:r>
            <a:r>
              <a:rPr dirty="0" sz="2400" spc="-5">
                <a:latin typeface="Calibri"/>
                <a:cs typeface="Calibri"/>
              </a:rPr>
              <a:t> </a:t>
            </a:r>
            <a:r>
              <a:rPr dirty="0" sz="2400" spc="-20">
                <a:latin typeface="Calibri"/>
                <a:cs typeface="Calibri"/>
              </a:rPr>
              <a:t>ATS.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55"/>
              <a:t> </a:t>
            </a:r>
            <a:r>
              <a:rPr dirty="0" sz="3600"/>
              <a:t>SYSTEM</a:t>
            </a:r>
            <a:r>
              <a:rPr dirty="0" sz="3600" spc="-80"/>
              <a:t> </a:t>
            </a:r>
            <a:r>
              <a:rPr dirty="0" sz="3600"/>
              <a:t>DESIGNS</a:t>
            </a:r>
            <a:r>
              <a:rPr dirty="0" sz="3600" spc="-30"/>
              <a:t> </a:t>
            </a:r>
            <a:r>
              <a:rPr dirty="0" sz="3600"/>
              <a:t>SINGLE</a:t>
            </a:r>
            <a:r>
              <a:rPr dirty="0" sz="3600" spc="-15"/>
              <a:t> </a:t>
            </a:r>
            <a:r>
              <a:rPr dirty="0" sz="3600" spc="-20"/>
              <a:t>FEED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8235081" y="1621039"/>
            <a:ext cx="2580640" cy="136652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310"/>
              </a:spcBef>
            </a:pP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In</a:t>
            </a:r>
            <a:r>
              <a:rPr dirty="0" sz="16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its</a:t>
            </a:r>
            <a:r>
              <a:rPr dirty="0" sz="16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simplest</a:t>
            </a:r>
            <a:r>
              <a:rPr dirty="0" sz="16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form,</a:t>
            </a:r>
            <a:r>
              <a:rPr dirty="0" sz="1600" spc="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this</a:t>
            </a:r>
            <a:r>
              <a:rPr dirty="0" sz="16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single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feed</a:t>
            </a:r>
            <a:r>
              <a:rPr dirty="0" sz="16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16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system</a:t>
            </a:r>
            <a:r>
              <a:rPr dirty="0" sz="16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provides</a:t>
            </a:r>
            <a:r>
              <a:rPr dirty="0" sz="16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001747"/>
                </a:solidFill>
                <a:latin typeface="Calibri"/>
                <a:cs typeface="Calibri"/>
              </a:rPr>
              <a:t>AC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16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1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critical</a:t>
            </a:r>
            <a:r>
              <a:rPr dirty="0" sz="1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load</a:t>
            </a:r>
            <a:r>
              <a:rPr dirty="0" sz="1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001747"/>
                </a:solidFill>
                <a:latin typeface="Calibri"/>
                <a:cs typeface="Calibri"/>
              </a:rPr>
              <a:t>with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no</a:t>
            </a:r>
            <a:r>
              <a:rPr dirty="0" sz="16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001747"/>
                </a:solidFill>
                <a:latin typeface="Calibri"/>
                <a:cs typeface="Calibri"/>
              </a:rPr>
              <a:t>redundancy.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 If</a:t>
            </a:r>
            <a:r>
              <a:rPr dirty="0" sz="1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 fails,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power to</a:t>
            </a:r>
            <a:r>
              <a:rPr dirty="0" sz="16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load</a:t>
            </a:r>
            <a:r>
              <a:rPr dirty="0" sz="1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1747"/>
                </a:solidFill>
                <a:latin typeface="Calibri"/>
                <a:cs typeface="Calibri"/>
              </a:rPr>
              <a:t>may</a:t>
            </a:r>
            <a:r>
              <a:rPr dirty="0" sz="16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001747"/>
                </a:solidFill>
                <a:latin typeface="Calibri"/>
                <a:cs typeface="Calibri"/>
              </a:rPr>
              <a:t>be </a:t>
            </a:r>
            <a:r>
              <a:rPr dirty="0" sz="1600" spc="-10">
                <a:solidFill>
                  <a:srgbClr val="001747"/>
                </a:solidFill>
                <a:latin typeface="Calibri"/>
                <a:cs typeface="Calibri"/>
              </a:rPr>
              <a:t>interrupted.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0" y="1597152"/>
            <a:ext cx="7923530" cy="4380230"/>
            <a:chOff x="0" y="1597152"/>
            <a:chExt cx="7923530" cy="438023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9195" y="1597152"/>
              <a:ext cx="5974079" cy="41437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0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55"/>
              <a:t> </a:t>
            </a:r>
            <a:r>
              <a:rPr dirty="0" sz="3600"/>
              <a:t>SYSTEM</a:t>
            </a:r>
            <a:r>
              <a:rPr dirty="0" sz="3600" spc="-80"/>
              <a:t> </a:t>
            </a:r>
            <a:r>
              <a:rPr dirty="0" sz="3600"/>
              <a:t>DESIGNS</a:t>
            </a:r>
            <a:r>
              <a:rPr dirty="0" sz="3600" spc="-30"/>
              <a:t> </a:t>
            </a:r>
            <a:r>
              <a:rPr dirty="0" sz="3600"/>
              <a:t>SINGLE</a:t>
            </a:r>
            <a:r>
              <a:rPr dirty="0" sz="3600" spc="-15"/>
              <a:t> </a:t>
            </a:r>
            <a:r>
              <a:rPr dirty="0" sz="3600" spc="-20"/>
              <a:t>FEED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8235081" y="1768867"/>
            <a:ext cx="2567940" cy="334899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</a:pP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There</a:t>
            </a:r>
            <a:r>
              <a:rPr dirty="0" sz="20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are</a:t>
            </a:r>
            <a:r>
              <a:rPr dirty="0" sz="20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multiple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ways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add</a:t>
            </a:r>
            <a:r>
              <a:rPr dirty="0" sz="20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redundancy</a:t>
            </a:r>
            <a:r>
              <a:rPr dirty="0" sz="20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0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001747"/>
                </a:solidFill>
                <a:latin typeface="Calibri"/>
                <a:cs typeface="Calibri"/>
              </a:rPr>
              <a:t>a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system.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This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example</a:t>
            </a:r>
            <a:r>
              <a:rPr dirty="0" sz="20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provided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redundancy</a:t>
            </a:r>
            <a:r>
              <a:rPr dirty="0" sz="20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through</a:t>
            </a:r>
            <a:r>
              <a:rPr dirty="0" sz="20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001747"/>
                </a:solidFill>
                <a:latin typeface="Calibri"/>
                <a:cs typeface="Calibri"/>
              </a:rPr>
              <a:t>a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static</a:t>
            </a:r>
            <a:r>
              <a:rPr dirty="0" sz="20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transfer</a:t>
            </a:r>
            <a:r>
              <a:rPr dirty="0" sz="20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switch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(STS).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This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allows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continuous</a:t>
            </a:r>
            <a:r>
              <a:rPr dirty="0" sz="20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20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0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critical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load</a:t>
            </a:r>
            <a:r>
              <a:rPr dirty="0" sz="20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if 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primary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fails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5">
                <a:solidFill>
                  <a:srgbClr val="001747"/>
                </a:solidFill>
                <a:latin typeface="Calibri"/>
                <a:cs typeface="Calibri"/>
              </a:rPr>
              <a:t>by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automatically</a:t>
            </a:r>
            <a:r>
              <a:rPr dirty="0" sz="20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1747"/>
                </a:solidFill>
                <a:latin typeface="Calibri"/>
                <a:cs typeface="Calibri"/>
              </a:rPr>
              <a:t>switching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0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1747"/>
                </a:solidFill>
                <a:latin typeface="Calibri"/>
                <a:cs typeface="Calibri"/>
              </a:rPr>
              <a:t>secondary</a:t>
            </a:r>
            <a:r>
              <a:rPr dirty="0" sz="20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001747"/>
                </a:solidFill>
                <a:latin typeface="Calibri"/>
                <a:cs typeface="Calibri"/>
              </a:rPr>
              <a:t>UPS.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7075" y="1815083"/>
            <a:ext cx="7696199" cy="34564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70"/>
              <a:t> </a:t>
            </a:r>
            <a:r>
              <a:rPr dirty="0" sz="3600"/>
              <a:t>SYSTEM</a:t>
            </a:r>
            <a:r>
              <a:rPr dirty="0" sz="3600" spc="-95"/>
              <a:t> </a:t>
            </a:r>
            <a:r>
              <a:rPr dirty="0" sz="3600"/>
              <a:t>DESIGNS</a:t>
            </a:r>
            <a:r>
              <a:rPr dirty="0" sz="3600" spc="-40"/>
              <a:t> </a:t>
            </a:r>
            <a:r>
              <a:rPr dirty="0" sz="3600"/>
              <a:t>DUAL</a:t>
            </a:r>
            <a:r>
              <a:rPr dirty="0" sz="3600" spc="-40"/>
              <a:t> </a:t>
            </a:r>
            <a:r>
              <a:rPr dirty="0" sz="3600" spc="-20"/>
              <a:t>FEED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8235081" y="1579891"/>
            <a:ext cx="3204845" cy="2695575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Another</a:t>
            </a:r>
            <a:r>
              <a:rPr dirty="0" sz="24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way</a:t>
            </a:r>
            <a:r>
              <a:rPr dirty="0" sz="24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4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1747"/>
                </a:solidFill>
                <a:latin typeface="Calibri"/>
                <a:cs typeface="Calibri"/>
              </a:rPr>
              <a:t>add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redundancy</a:t>
            </a:r>
            <a:r>
              <a:rPr dirty="0" sz="24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4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shown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here.</a:t>
            </a:r>
            <a:r>
              <a:rPr dirty="0" sz="24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This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method</a:t>
            </a:r>
            <a:r>
              <a:rPr dirty="0" sz="24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1747"/>
                </a:solidFill>
                <a:latin typeface="Calibri"/>
                <a:cs typeface="Calibri"/>
              </a:rPr>
              <a:t>is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similar</a:t>
            </a:r>
            <a:r>
              <a:rPr dirty="0" sz="24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4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traditional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redundant</a:t>
            </a:r>
            <a:r>
              <a:rPr dirty="0" sz="24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DC</a:t>
            </a:r>
            <a:r>
              <a:rPr dirty="0" sz="24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power 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system</a:t>
            </a:r>
            <a:r>
              <a:rPr dirty="0" sz="24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as</a:t>
            </a:r>
            <a:r>
              <a:rPr dirty="0" sz="24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it</a:t>
            </a:r>
            <a:r>
              <a:rPr dirty="0" sz="24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provides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an</a:t>
            </a:r>
            <a:r>
              <a:rPr dirty="0" sz="24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50">
                <a:solidFill>
                  <a:srgbClr val="001747"/>
                </a:solidFill>
                <a:latin typeface="Calibri"/>
                <a:cs typeface="Calibri"/>
              </a:rPr>
              <a:t>A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and</a:t>
            </a:r>
            <a:r>
              <a:rPr dirty="0" sz="24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B</a:t>
            </a:r>
            <a:r>
              <a:rPr dirty="0" sz="24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source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4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critical</a:t>
            </a:r>
            <a:r>
              <a:rPr dirty="0" sz="24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load.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35" y="1612391"/>
            <a:ext cx="7790687" cy="36484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/>
              <a:t>Traditional</a:t>
            </a:r>
            <a:r>
              <a:rPr dirty="0" sz="3600" spc="-140"/>
              <a:t> </a:t>
            </a:r>
            <a:r>
              <a:rPr dirty="0" sz="3600"/>
              <a:t>Power</a:t>
            </a:r>
            <a:r>
              <a:rPr dirty="0" sz="3600" spc="-165"/>
              <a:t> </a:t>
            </a:r>
            <a:r>
              <a:rPr dirty="0" sz="3600"/>
              <a:t>Systems</a:t>
            </a:r>
            <a:r>
              <a:rPr dirty="0" sz="3600" spc="-155"/>
              <a:t> </a:t>
            </a:r>
            <a:r>
              <a:rPr dirty="0" sz="3600" spc="-10"/>
              <a:t>Review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1250610" y="1582916"/>
            <a:ext cx="4438015" cy="282956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316865" marR="5080" indent="-304800">
              <a:lnSpc>
                <a:spcPts val="3030"/>
              </a:lnSpc>
              <a:spcBef>
                <a:spcPts val="470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>
                <a:latin typeface="Calibri"/>
                <a:cs typeface="Calibri"/>
              </a:rPr>
              <a:t>-</a:t>
            </a:r>
            <a:r>
              <a:rPr dirty="0" sz="2800" spc="-4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48</a:t>
            </a:r>
            <a:r>
              <a:rPr dirty="0" sz="2800" spc="-2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V</a:t>
            </a:r>
            <a:r>
              <a:rPr dirty="0" sz="2800" spc="-5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DC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With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Battery</a:t>
            </a:r>
            <a:r>
              <a:rPr dirty="0" sz="2800" spc="-4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Back- </a:t>
            </a:r>
            <a:r>
              <a:rPr dirty="0" sz="2800">
                <a:latin typeface="Calibri"/>
                <a:cs typeface="Calibri"/>
              </a:rPr>
              <a:t>up</a:t>
            </a:r>
            <a:r>
              <a:rPr dirty="0" sz="2800" spc="-6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(Energy</a:t>
            </a:r>
            <a:r>
              <a:rPr dirty="0" sz="2800" spc="-9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Storage)</a:t>
            </a:r>
            <a:endParaRPr sz="2800">
              <a:latin typeface="Calibri"/>
              <a:cs typeface="Calibri"/>
            </a:endParaRPr>
          </a:p>
          <a:p>
            <a:pPr marL="316865" marR="344170" indent="-304800">
              <a:lnSpc>
                <a:spcPts val="3030"/>
              </a:lnSpc>
              <a:spcBef>
                <a:spcPts val="1789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 spc="-20">
                <a:latin typeface="Calibri"/>
                <a:cs typeface="Calibri"/>
              </a:rPr>
              <a:t>Back-</a:t>
            </a:r>
            <a:r>
              <a:rPr dirty="0" sz="2800">
                <a:latin typeface="Calibri"/>
                <a:cs typeface="Calibri"/>
              </a:rPr>
              <a:t>up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Generation</a:t>
            </a:r>
            <a:r>
              <a:rPr dirty="0" sz="2800" spc="-50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With </a:t>
            </a:r>
            <a:r>
              <a:rPr dirty="0" sz="2800" spc="-10">
                <a:latin typeface="Calibri"/>
                <a:cs typeface="Calibri"/>
              </a:rPr>
              <a:t>Automatic</a:t>
            </a:r>
            <a:r>
              <a:rPr dirty="0" sz="2800" spc="-90">
                <a:latin typeface="Calibri"/>
                <a:cs typeface="Calibri"/>
              </a:rPr>
              <a:t> </a:t>
            </a:r>
            <a:r>
              <a:rPr dirty="0" sz="2800" spc="-40">
                <a:latin typeface="Calibri"/>
                <a:cs typeface="Calibri"/>
              </a:rPr>
              <a:t>Transfer</a:t>
            </a:r>
            <a:r>
              <a:rPr dirty="0" sz="2800" spc="-9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Switch</a:t>
            </a:r>
            <a:endParaRPr sz="2800">
              <a:latin typeface="Calibri"/>
              <a:cs typeface="Calibri"/>
            </a:endParaRPr>
          </a:p>
          <a:p>
            <a:pPr marL="316865" marR="655320" indent="-304165">
              <a:lnSpc>
                <a:spcPts val="3030"/>
              </a:lnSpc>
              <a:spcBef>
                <a:spcPts val="178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 spc="-20">
                <a:latin typeface="Calibri"/>
                <a:cs typeface="Calibri"/>
              </a:rPr>
              <a:t>Inverters</a:t>
            </a:r>
            <a:r>
              <a:rPr dirty="0" sz="2800" spc="-9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for</a:t>
            </a:r>
            <a:r>
              <a:rPr dirty="0" sz="2800" spc="-8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isolated</a:t>
            </a:r>
            <a:r>
              <a:rPr dirty="0" sz="2800" spc="-95">
                <a:latin typeface="Calibri"/>
                <a:cs typeface="Calibri"/>
              </a:rPr>
              <a:t> </a:t>
            </a:r>
            <a:r>
              <a:rPr dirty="0" sz="2800" spc="-25">
                <a:latin typeface="Calibri"/>
                <a:cs typeface="Calibri"/>
              </a:rPr>
              <a:t>AC </a:t>
            </a:r>
            <a:r>
              <a:rPr dirty="0" sz="2800" spc="-10">
                <a:latin typeface="Calibri"/>
                <a:cs typeface="Calibri"/>
              </a:rPr>
              <a:t>power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3364" y="1600200"/>
            <a:ext cx="4018786" cy="30144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70"/>
              <a:t> </a:t>
            </a:r>
            <a:r>
              <a:rPr dirty="0" sz="3600"/>
              <a:t>SYSTEM</a:t>
            </a:r>
            <a:r>
              <a:rPr dirty="0" sz="3600" spc="-95"/>
              <a:t> </a:t>
            </a:r>
            <a:r>
              <a:rPr dirty="0" sz="3600"/>
              <a:t>DESIGNS</a:t>
            </a:r>
            <a:r>
              <a:rPr dirty="0" sz="3600" spc="-40"/>
              <a:t> </a:t>
            </a:r>
            <a:r>
              <a:rPr dirty="0" sz="3600"/>
              <a:t>DUAL</a:t>
            </a:r>
            <a:r>
              <a:rPr dirty="0" sz="3600" spc="-40"/>
              <a:t> </a:t>
            </a:r>
            <a:r>
              <a:rPr dirty="0" sz="3600" spc="-20"/>
              <a:t>FEED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1600200"/>
            <a:ext cx="6704075" cy="3886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235081" y="1775090"/>
            <a:ext cx="2604135" cy="364807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 marR="235585">
              <a:lnSpc>
                <a:spcPct val="70000"/>
              </a:lnSpc>
              <a:spcBef>
                <a:spcPts val="885"/>
              </a:spcBef>
            </a:pP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system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designs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be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complex.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This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example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utilizes</a:t>
            </a:r>
            <a:r>
              <a:rPr dirty="0" sz="2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2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70000"/>
              </a:lnSpc>
              <a:spcBef>
                <a:spcPts val="5"/>
              </a:spcBef>
            </a:pP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utility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feeds,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4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UPSs,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2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STS,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and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Group Synchronizer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(UGS).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A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UGS</a:t>
            </a:r>
            <a:r>
              <a:rPr dirty="0" sz="22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2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control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device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that</a:t>
            </a:r>
            <a:r>
              <a:rPr dirty="0" sz="2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regulates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outputs</a:t>
            </a:r>
            <a:r>
              <a:rPr dirty="0" sz="2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from</a:t>
            </a:r>
            <a:r>
              <a:rPr dirty="0" sz="22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two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separate</a:t>
            </a:r>
            <a:r>
              <a:rPr dirty="0" sz="2200" spc="-10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groups</a:t>
            </a:r>
            <a:r>
              <a:rPr dirty="0" sz="2200" spc="-9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200" spc="5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systems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operating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in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parallel,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even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if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they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are</a:t>
            </a:r>
            <a:r>
              <a:rPr dirty="0" sz="2200" spc="-9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supplied</a:t>
            </a:r>
            <a:r>
              <a:rPr dirty="0" sz="22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from different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AC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power sources.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572952" y="5635622"/>
            <a:ext cx="36576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Calibri"/>
                <a:cs typeface="Calibri"/>
              </a:rPr>
              <a:t>Load</a:t>
            </a:r>
            <a:r>
              <a:rPr dirty="0" sz="1000" spc="-30">
                <a:latin typeface="Calibri"/>
                <a:cs typeface="Calibri"/>
              </a:rPr>
              <a:t> </a:t>
            </a:r>
            <a:r>
              <a:rPr dirty="0" sz="1000" spc="-5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0" y="5391911"/>
            <a:ext cx="4810125" cy="585470"/>
            <a:chOff x="0" y="5391911"/>
            <a:chExt cx="4810125" cy="585470"/>
          </a:xfrm>
        </p:grpSpPr>
        <p:sp>
          <p:nvSpPr>
            <p:cNvPr id="7" name="object 7" descr=""/>
            <p:cNvSpPr/>
            <p:nvPr/>
          </p:nvSpPr>
          <p:spPr>
            <a:xfrm>
              <a:off x="4751971" y="5410961"/>
              <a:ext cx="8255" cy="133985"/>
            </a:xfrm>
            <a:custGeom>
              <a:avLst/>
              <a:gdLst/>
              <a:ahLst/>
              <a:cxnLst/>
              <a:rect l="l" t="t" r="r" b="b"/>
              <a:pathLst>
                <a:path w="8254" h="133985">
                  <a:moveTo>
                    <a:pt x="7683" y="0"/>
                  </a:moveTo>
                  <a:lnTo>
                    <a:pt x="0" y="133502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696005" y="5522168"/>
              <a:ext cx="114300" cy="117475"/>
            </a:xfrm>
            <a:custGeom>
              <a:avLst/>
              <a:gdLst/>
              <a:ahLst/>
              <a:cxnLst/>
              <a:rect l="l" t="t" r="r" b="b"/>
              <a:pathLst>
                <a:path w="114300" h="117475">
                  <a:moveTo>
                    <a:pt x="0" y="0"/>
                  </a:moveTo>
                  <a:lnTo>
                    <a:pt x="50495" y="117398"/>
                  </a:lnTo>
                  <a:lnTo>
                    <a:pt x="114109" y="65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160354" y="842243"/>
            <a:ext cx="2506980" cy="3522979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12700" marR="193675">
              <a:lnSpc>
                <a:spcPct val="80000"/>
              </a:lnSpc>
              <a:spcBef>
                <a:spcPts val="765"/>
              </a:spcBef>
            </a:pP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Example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an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electrical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“one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line”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drawing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of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data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center.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2350"/>
              </a:lnSpc>
            </a:pP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This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8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great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80000"/>
              </a:lnSpc>
              <a:spcBef>
                <a:spcPts val="335"/>
              </a:spcBef>
            </a:pP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example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complexities</a:t>
            </a:r>
            <a:r>
              <a:rPr dirty="0" sz="2800" spc="-114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that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28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be</a:t>
            </a:r>
            <a:r>
              <a:rPr dirty="0" sz="28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designed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into</a:t>
            </a:r>
            <a:r>
              <a:rPr dirty="0" sz="2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8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back-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up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2800" spc="-10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system.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50036" y="298739"/>
            <a:ext cx="925194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Calibri"/>
                <a:cs typeface="Calibri"/>
              </a:rPr>
              <a:t>Dual</a:t>
            </a:r>
            <a:r>
              <a:rPr dirty="0" sz="1000" spc="-50">
                <a:latin typeface="Calibri"/>
                <a:cs typeface="Calibri"/>
              </a:rPr>
              <a:t> </a:t>
            </a:r>
            <a:r>
              <a:rPr dirty="0" sz="1000">
                <a:latin typeface="Calibri"/>
                <a:cs typeface="Calibri"/>
              </a:rPr>
              <a:t>Utility</a:t>
            </a:r>
            <a:r>
              <a:rPr dirty="0" sz="1000" spc="-4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Feeds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2820352" y="172380"/>
            <a:ext cx="1124585" cy="2698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800">
                <a:latin typeface="Calibri"/>
                <a:cs typeface="Calibri"/>
              </a:rPr>
              <a:t>2</a:t>
            </a:r>
            <a:r>
              <a:rPr dirty="0" sz="800" spc="-35">
                <a:latin typeface="Calibri"/>
                <a:cs typeface="Calibri"/>
              </a:rPr>
              <a:t> </a:t>
            </a:r>
            <a:r>
              <a:rPr dirty="0" sz="800" spc="-10">
                <a:latin typeface="Calibri"/>
                <a:cs typeface="Calibri"/>
              </a:rPr>
              <a:t>Back-</a:t>
            </a:r>
            <a:r>
              <a:rPr dirty="0" sz="800">
                <a:latin typeface="Calibri"/>
                <a:cs typeface="Calibri"/>
              </a:rPr>
              <a:t>up</a:t>
            </a:r>
            <a:r>
              <a:rPr dirty="0" sz="800" spc="-5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Generators</a:t>
            </a:r>
            <a:r>
              <a:rPr dirty="0" sz="800" spc="-5">
                <a:latin typeface="Calibri"/>
                <a:cs typeface="Calibri"/>
              </a:rPr>
              <a:t> </a:t>
            </a:r>
            <a:r>
              <a:rPr dirty="0" sz="800" spc="-20">
                <a:latin typeface="Calibri"/>
                <a:cs typeface="Calibri"/>
              </a:rPr>
              <a:t>with</a:t>
            </a:r>
            <a:r>
              <a:rPr dirty="0" sz="800" spc="500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room</a:t>
            </a:r>
            <a:r>
              <a:rPr dirty="0" sz="800" spc="-35">
                <a:latin typeface="Calibri"/>
                <a:cs typeface="Calibri"/>
              </a:rPr>
              <a:t> </a:t>
            </a:r>
            <a:r>
              <a:rPr dirty="0" sz="800">
                <a:latin typeface="Calibri"/>
                <a:cs typeface="Calibri"/>
              </a:rPr>
              <a:t>for</a:t>
            </a:r>
            <a:r>
              <a:rPr dirty="0" sz="800" spc="-10">
                <a:latin typeface="Calibri"/>
                <a:cs typeface="Calibri"/>
              </a:rPr>
              <a:t> expansion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305752" y="4216400"/>
            <a:ext cx="3409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UPS-</a:t>
            </a:r>
            <a:r>
              <a:rPr dirty="0" sz="1000" spc="-50">
                <a:latin typeface="Calibri"/>
                <a:cs typeface="Calibri"/>
              </a:rPr>
              <a:t>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500997" y="4218423"/>
            <a:ext cx="33655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UPS-</a:t>
            </a:r>
            <a:r>
              <a:rPr dirty="0" sz="1000" spc="-50">
                <a:latin typeface="Calibri"/>
                <a:cs typeface="Calibri"/>
              </a:rPr>
              <a:t>B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3658422" y="5588079"/>
            <a:ext cx="33528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UPS-</a:t>
            </a:r>
            <a:r>
              <a:rPr dirty="0" sz="1000" spc="-50">
                <a:latin typeface="Calibri"/>
                <a:cs typeface="Calibri"/>
              </a:rPr>
              <a:t>C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3711802" y="3701198"/>
            <a:ext cx="5568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10">
                <a:latin typeface="Calibri"/>
                <a:cs typeface="Calibri"/>
              </a:rPr>
              <a:t>UPS-</a:t>
            </a:r>
            <a:r>
              <a:rPr dirty="0" sz="1000">
                <a:latin typeface="Calibri"/>
                <a:cs typeface="Calibri"/>
              </a:rPr>
              <a:t>C</a:t>
            </a:r>
            <a:r>
              <a:rPr dirty="0" sz="1000" spc="5">
                <a:latin typeface="Calibri"/>
                <a:cs typeface="Calibri"/>
              </a:rPr>
              <a:t> </a:t>
            </a:r>
            <a:r>
              <a:rPr dirty="0" sz="1000" spc="-25">
                <a:latin typeface="Calibri"/>
                <a:cs typeface="Calibri"/>
              </a:rPr>
              <a:t>ATS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844907" y="3114022"/>
            <a:ext cx="60896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Calibri"/>
                <a:cs typeface="Calibri"/>
              </a:rPr>
              <a:t>Tie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Breaker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606652" y="3128948"/>
            <a:ext cx="60896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Calibri"/>
                <a:cs typeface="Calibri"/>
              </a:rPr>
              <a:t>Tie</a:t>
            </a:r>
            <a:r>
              <a:rPr dirty="0" sz="1000" spc="-20">
                <a:latin typeface="Calibri"/>
                <a:cs typeface="Calibri"/>
              </a:rPr>
              <a:t> </a:t>
            </a:r>
            <a:r>
              <a:rPr dirty="0" sz="1000" spc="-10">
                <a:latin typeface="Calibri"/>
                <a:cs typeface="Calibri"/>
              </a:rPr>
              <a:t>Breaker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55"/>
              <a:t> </a:t>
            </a:r>
            <a:r>
              <a:rPr dirty="0" sz="3600"/>
              <a:t>SYSTEM</a:t>
            </a:r>
            <a:r>
              <a:rPr dirty="0" sz="3600" spc="-85"/>
              <a:t> </a:t>
            </a:r>
            <a:r>
              <a:rPr dirty="0" sz="3600"/>
              <a:t>DESIGN/</a:t>
            </a:r>
            <a:r>
              <a:rPr dirty="0" sz="3600" spc="-25"/>
              <a:t> </a:t>
            </a:r>
            <a:r>
              <a:rPr dirty="0" sz="3600"/>
              <a:t>SYSTEM</a:t>
            </a:r>
            <a:r>
              <a:rPr dirty="0" sz="3600" spc="-70"/>
              <a:t> </a:t>
            </a:r>
            <a:r>
              <a:rPr dirty="0" sz="3600" spc="-10"/>
              <a:t>SIZING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00200"/>
            <a:ext cx="7923530" cy="4377055"/>
            <a:chOff x="0" y="1600200"/>
            <a:chExt cx="7923530" cy="437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1600200"/>
              <a:ext cx="6704076" cy="3886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235081" y="2009786"/>
            <a:ext cx="2620645" cy="341312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885"/>
              </a:spcBef>
            </a:pP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Incorrectly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sizing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200" spc="5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system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be costly.</a:t>
            </a:r>
            <a:r>
              <a:rPr dirty="0" sz="22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Many</a:t>
            </a:r>
            <a:r>
              <a:rPr dirty="0" sz="2200" spc="-9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systems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are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built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with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“if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you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build</a:t>
            </a:r>
            <a:r>
              <a:rPr dirty="0" sz="2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it,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they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will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come”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mentality.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It’s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much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more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cost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affective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add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a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system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as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demand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increases</a:t>
            </a:r>
            <a:r>
              <a:rPr dirty="0" sz="2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than</a:t>
            </a:r>
            <a:r>
              <a:rPr dirty="0" sz="22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build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an</a:t>
            </a:r>
            <a:r>
              <a:rPr dirty="0" sz="22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over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sized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system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with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all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2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inherent maintenance</a:t>
            </a:r>
            <a:r>
              <a:rPr dirty="0" sz="22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issues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that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comes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with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it.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90"/>
              <a:t> </a:t>
            </a:r>
            <a:r>
              <a:rPr dirty="0" sz="3600" spc="-25"/>
              <a:t>BATTERY</a:t>
            </a:r>
            <a:r>
              <a:rPr dirty="0" sz="3600" spc="-90"/>
              <a:t> </a:t>
            </a:r>
            <a:r>
              <a:rPr dirty="0" sz="3600" spc="-10"/>
              <a:t>RESERVE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00200"/>
            <a:ext cx="7923530" cy="4377055"/>
            <a:chOff x="0" y="1600200"/>
            <a:chExt cx="7923530" cy="437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1600200"/>
              <a:ext cx="6704076" cy="3886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235081" y="1913393"/>
            <a:ext cx="2581275" cy="3505200"/>
          </a:xfrm>
          <a:prstGeom prst="rect">
            <a:avLst/>
          </a:prstGeom>
        </p:spPr>
        <p:txBody>
          <a:bodyPr wrap="square" lIns="0" tIns="89535" rIns="0" bIns="0" rtlCol="0" vert="horz">
            <a:spAutoFit/>
          </a:bodyPr>
          <a:lstStyle/>
          <a:p>
            <a:pPr marL="12700" marR="197485">
              <a:lnSpc>
                <a:spcPts val="2500"/>
              </a:lnSpc>
              <a:spcBef>
                <a:spcPts val="705"/>
              </a:spcBef>
            </a:pP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6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batteries</a:t>
            </a:r>
            <a:r>
              <a:rPr dirty="0" sz="26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25">
                <a:solidFill>
                  <a:srgbClr val="001747"/>
                </a:solidFill>
                <a:latin typeface="Calibri"/>
                <a:cs typeface="Calibri"/>
              </a:rPr>
              <a:t>can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be</a:t>
            </a:r>
            <a:r>
              <a:rPr dirty="0" sz="2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6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most</a:t>
            </a:r>
            <a:r>
              <a:rPr dirty="0" sz="26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long-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term</a:t>
            </a:r>
            <a:r>
              <a:rPr dirty="0" sz="2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001747"/>
                </a:solidFill>
                <a:latin typeface="Calibri"/>
                <a:cs typeface="Calibri"/>
              </a:rPr>
              <a:t>expense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incurred</a:t>
            </a:r>
            <a:r>
              <a:rPr dirty="0" sz="26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in</a:t>
            </a:r>
            <a:r>
              <a:rPr dirty="0" sz="2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6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25">
                <a:solidFill>
                  <a:srgbClr val="001747"/>
                </a:solidFill>
                <a:latin typeface="Calibri"/>
                <a:cs typeface="Calibri"/>
              </a:rPr>
              <a:t>UPS </a:t>
            </a:r>
            <a:r>
              <a:rPr dirty="0" sz="2600" spc="-10">
                <a:solidFill>
                  <a:srgbClr val="001747"/>
                </a:solidFill>
                <a:latin typeface="Calibri"/>
                <a:cs typeface="Calibri"/>
              </a:rPr>
              <a:t>system.</a:t>
            </a:r>
            <a:endParaRPr sz="2600">
              <a:latin typeface="Calibri"/>
              <a:cs typeface="Calibri"/>
            </a:endParaRPr>
          </a:p>
          <a:p>
            <a:pPr marL="12700" marR="5080">
              <a:lnSpc>
                <a:spcPts val="2500"/>
              </a:lnSpc>
              <a:spcBef>
                <a:spcPts val="1785"/>
              </a:spcBef>
            </a:pP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Depending</a:t>
            </a:r>
            <a:r>
              <a:rPr dirty="0" sz="26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on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 size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(watts</a:t>
            </a:r>
            <a:r>
              <a:rPr dirty="0" sz="26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/cell</a:t>
            </a:r>
            <a:r>
              <a:rPr dirty="0" sz="26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or</a:t>
            </a:r>
            <a:r>
              <a:rPr dirty="0" sz="2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25">
                <a:solidFill>
                  <a:srgbClr val="001747"/>
                </a:solidFill>
                <a:latin typeface="Calibri"/>
                <a:cs typeface="Calibri"/>
              </a:rPr>
              <a:t>Amp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hour</a:t>
            </a:r>
            <a:r>
              <a:rPr dirty="0" sz="2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rating),</a:t>
            </a:r>
            <a:r>
              <a:rPr dirty="0" sz="26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25">
                <a:solidFill>
                  <a:srgbClr val="001747"/>
                </a:solidFill>
                <a:latin typeface="Calibri"/>
                <a:cs typeface="Calibri"/>
              </a:rPr>
              <a:t>40-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jar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string</a:t>
            </a:r>
            <a:r>
              <a:rPr dirty="0" sz="2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26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cost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upwards</a:t>
            </a:r>
            <a:r>
              <a:rPr dirty="0" sz="26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6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$18K.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27749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15"/>
              <a:t> </a:t>
            </a:r>
            <a:r>
              <a:rPr dirty="0" sz="3600" spc="-30"/>
              <a:t>BATTERIES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793412" y="3833416"/>
            <a:ext cx="9975215" cy="16046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 indent="-635">
              <a:lnSpc>
                <a:spcPts val="3030"/>
              </a:lnSpc>
              <a:spcBef>
                <a:spcPts val="470"/>
              </a:spcBef>
            </a:pP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If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you</a:t>
            </a:r>
            <a:r>
              <a:rPr dirty="0" sz="28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design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battery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reserve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as</a:t>
            </a:r>
            <a:r>
              <a:rPr dirty="0" sz="2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means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carry-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over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power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critical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load</a:t>
            </a:r>
            <a:r>
              <a:rPr dirty="0" sz="2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until</a:t>
            </a:r>
            <a:r>
              <a:rPr dirty="0" sz="28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back-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up</a:t>
            </a:r>
            <a:r>
              <a:rPr dirty="0" sz="2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generator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comes</a:t>
            </a:r>
            <a:r>
              <a:rPr dirty="0" sz="2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on-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line,</a:t>
            </a:r>
            <a:r>
              <a:rPr dirty="0" sz="2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15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minutes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reserve</a:t>
            </a:r>
            <a:r>
              <a:rPr dirty="0" sz="2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good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rule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thumb.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This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also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cost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effective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when</a:t>
            </a:r>
            <a:r>
              <a:rPr dirty="0" sz="2800" spc="-9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additional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battery</a:t>
            </a:r>
            <a:r>
              <a:rPr dirty="0" sz="2800" spc="-10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installations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or</a:t>
            </a:r>
            <a:r>
              <a:rPr dirty="0" sz="2800" spc="-10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replacements</a:t>
            </a:r>
            <a:r>
              <a:rPr dirty="0" sz="28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are</a:t>
            </a:r>
            <a:r>
              <a:rPr dirty="0" sz="2800" spc="-1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required.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70040" y="2205164"/>
            <a:ext cx="11925935" cy="1610995"/>
            <a:chOff x="70040" y="2205164"/>
            <a:chExt cx="11925935" cy="161099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3" y="2265172"/>
              <a:ext cx="11569797" cy="142323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75437" y="2210561"/>
              <a:ext cx="11915140" cy="1600200"/>
            </a:xfrm>
            <a:custGeom>
              <a:avLst/>
              <a:gdLst/>
              <a:ahLst/>
              <a:cxnLst/>
              <a:rect l="l" t="t" r="r" b="b"/>
              <a:pathLst>
                <a:path w="11915140" h="1600200">
                  <a:moveTo>
                    <a:pt x="0" y="266700"/>
                  </a:moveTo>
                  <a:lnTo>
                    <a:pt x="4296" y="218760"/>
                  </a:lnTo>
                  <a:lnTo>
                    <a:pt x="16685" y="173639"/>
                  </a:lnTo>
                  <a:lnTo>
                    <a:pt x="36412" y="132091"/>
                  </a:lnTo>
                  <a:lnTo>
                    <a:pt x="62724" y="94868"/>
                  </a:lnTo>
                  <a:lnTo>
                    <a:pt x="94868" y="62724"/>
                  </a:lnTo>
                  <a:lnTo>
                    <a:pt x="132091" y="36412"/>
                  </a:lnTo>
                  <a:lnTo>
                    <a:pt x="173639" y="16685"/>
                  </a:lnTo>
                  <a:lnTo>
                    <a:pt x="218760" y="4296"/>
                  </a:lnTo>
                  <a:lnTo>
                    <a:pt x="266700" y="0"/>
                  </a:lnTo>
                  <a:lnTo>
                    <a:pt x="11647932" y="0"/>
                  </a:lnTo>
                  <a:lnTo>
                    <a:pt x="11695871" y="4296"/>
                  </a:lnTo>
                  <a:lnTo>
                    <a:pt x="11740992" y="16685"/>
                  </a:lnTo>
                  <a:lnTo>
                    <a:pt x="11782540" y="36412"/>
                  </a:lnTo>
                  <a:lnTo>
                    <a:pt x="11819763" y="62724"/>
                  </a:lnTo>
                  <a:lnTo>
                    <a:pt x="11851907" y="94868"/>
                  </a:lnTo>
                  <a:lnTo>
                    <a:pt x="11878219" y="132091"/>
                  </a:lnTo>
                  <a:lnTo>
                    <a:pt x="11897946" y="173639"/>
                  </a:lnTo>
                  <a:lnTo>
                    <a:pt x="11910335" y="218760"/>
                  </a:lnTo>
                  <a:lnTo>
                    <a:pt x="11914632" y="266700"/>
                  </a:lnTo>
                  <a:lnTo>
                    <a:pt x="11914632" y="1333500"/>
                  </a:lnTo>
                  <a:lnTo>
                    <a:pt x="11910335" y="1381439"/>
                  </a:lnTo>
                  <a:lnTo>
                    <a:pt x="11897946" y="1426560"/>
                  </a:lnTo>
                  <a:lnTo>
                    <a:pt x="11878219" y="1468108"/>
                  </a:lnTo>
                  <a:lnTo>
                    <a:pt x="11851907" y="1505331"/>
                  </a:lnTo>
                  <a:lnTo>
                    <a:pt x="11819763" y="1537475"/>
                  </a:lnTo>
                  <a:lnTo>
                    <a:pt x="11782540" y="1563787"/>
                  </a:lnTo>
                  <a:lnTo>
                    <a:pt x="11740992" y="1583514"/>
                  </a:lnTo>
                  <a:lnTo>
                    <a:pt x="11695871" y="1595903"/>
                  </a:lnTo>
                  <a:lnTo>
                    <a:pt x="11647932" y="1600200"/>
                  </a:lnTo>
                  <a:lnTo>
                    <a:pt x="266700" y="1600200"/>
                  </a:lnTo>
                  <a:lnTo>
                    <a:pt x="218760" y="1595903"/>
                  </a:lnTo>
                  <a:lnTo>
                    <a:pt x="173639" y="1583514"/>
                  </a:lnTo>
                  <a:lnTo>
                    <a:pt x="132091" y="1563787"/>
                  </a:lnTo>
                  <a:lnTo>
                    <a:pt x="94868" y="1537475"/>
                  </a:lnTo>
                  <a:lnTo>
                    <a:pt x="62724" y="1505331"/>
                  </a:lnTo>
                  <a:lnTo>
                    <a:pt x="36412" y="1468108"/>
                  </a:lnTo>
                  <a:lnTo>
                    <a:pt x="16685" y="1426560"/>
                  </a:lnTo>
                  <a:lnTo>
                    <a:pt x="4296" y="1381439"/>
                  </a:lnTo>
                  <a:lnTo>
                    <a:pt x="0" y="1333500"/>
                  </a:lnTo>
                  <a:lnTo>
                    <a:pt x="0" y="266700"/>
                  </a:lnTo>
                  <a:close/>
                </a:path>
              </a:pathLst>
            </a:custGeom>
            <a:ln w="10795">
              <a:solidFill>
                <a:srgbClr val="0013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27749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15"/>
              <a:t> </a:t>
            </a:r>
            <a:r>
              <a:rPr dirty="0" sz="3600" spc="-30"/>
              <a:t>BATTERIES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1098212" y="4718315"/>
            <a:ext cx="9632950" cy="699770"/>
          </a:xfrm>
          <a:prstGeom prst="rect">
            <a:avLst/>
          </a:prstGeom>
        </p:spPr>
        <p:txBody>
          <a:bodyPr wrap="square" lIns="0" tIns="132080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040"/>
              </a:spcBef>
            </a:pP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Adding</a:t>
            </a:r>
            <a:r>
              <a:rPr dirty="0" sz="26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battery</a:t>
            </a:r>
            <a:r>
              <a:rPr dirty="0" sz="26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strings</a:t>
            </a:r>
            <a:r>
              <a:rPr dirty="0" sz="26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26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greatly</a:t>
            </a:r>
            <a:r>
              <a:rPr dirty="0" sz="2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increase</a:t>
            </a:r>
            <a:r>
              <a:rPr dirty="0" sz="26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reserve</a:t>
            </a:r>
            <a:r>
              <a:rPr dirty="0" sz="26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time,</a:t>
            </a:r>
            <a:r>
              <a:rPr dirty="0" sz="26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001747"/>
                </a:solidFill>
                <a:latin typeface="Calibri"/>
                <a:cs typeface="Calibri"/>
              </a:rPr>
              <a:t>HOWEVER,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6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it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cost</a:t>
            </a:r>
            <a:r>
              <a:rPr dirty="0" sz="26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001747"/>
                </a:solidFill>
                <a:latin typeface="Calibri"/>
                <a:cs typeface="Calibri"/>
              </a:rPr>
              <a:t>affective</a:t>
            </a:r>
            <a:r>
              <a:rPr dirty="0" sz="26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design</a:t>
            </a:r>
            <a:r>
              <a:rPr dirty="0" sz="2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for</a:t>
            </a:r>
            <a:r>
              <a:rPr dirty="0" sz="26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6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600" spc="-10">
                <a:solidFill>
                  <a:srgbClr val="001747"/>
                </a:solidFill>
                <a:latin typeface="Calibri"/>
                <a:cs typeface="Calibri"/>
              </a:rPr>
              <a:t>over-</a:t>
            </a:r>
            <a:r>
              <a:rPr dirty="0" sz="2600">
                <a:solidFill>
                  <a:srgbClr val="001747"/>
                </a:solidFill>
                <a:latin typeface="Calibri"/>
                <a:cs typeface="Calibri"/>
              </a:rPr>
              <a:t>all</a:t>
            </a:r>
            <a:r>
              <a:rPr dirty="0" sz="2600" spc="-10">
                <a:solidFill>
                  <a:srgbClr val="001747"/>
                </a:solidFill>
                <a:latin typeface="Calibri"/>
                <a:cs typeface="Calibri"/>
              </a:rPr>
              <a:t> system?</a:t>
            </a:r>
            <a:endParaRPr sz="2600">
              <a:latin typeface="Calibri"/>
              <a:cs typeface="Calibri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603440" y="1595564"/>
            <a:ext cx="10526395" cy="1519555"/>
            <a:chOff x="603440" y="1595564"/>
            <a:chExt cx="10526395" cy="1519555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3744" y="1718211"/>
              <a:ext cx="9850704" cy="130431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608837" y="1600962"/>
              <a:ext cx="10515600" cy="1508760"/>
            </a:xfrm>
            <a:custGeom>
              <a:avLst/>
              <a:gdLst/>
              <a:ahLst/>
              <a:cxnLst/>
              <a:rect l="l" t="t" r="r" b="b"/>
              <a:pathLst>
                <a:path w="10515600" h="1508760">
                  <a:moveTo>
                    <a:pt x="0" y="251460"/>
                  </a:moveTo>
                  <a:lnTo>
                    <a:pt x="4051" y="206260"/>
                  </a:lnTo>
                  <a:lnTo>
                    <a:pt x="15732" y="163718"/>
                  </a:lnTo>
                  <a:lnTo>
                    <a:pt x="34332" y="124544"/>
                  </a:lnTo>
                  <a:lnTo>
                    <a:pt x="59141" y="89448"/>
                  </a:lnTo>
                  <a:lnTo>
                    <a:pt x="89448" y="59141"/>
                  </a:lnTo>
                  <a:lnTo>
                    <a:pt x="124544" y="34332"/>
                  </a:lnTo>
                  <a:lnTo>
                    <a:pt x="163718" y="15732"/>
                  </a:lnTo>
                  <a:lnTo>
                    <a:pt x="206260" y="4051"/>
                  </a:lnTo>
                  <a:lnTo>
                    <a:pt x="251460" y="0"/>
                  </a:lnTo>
                  <a:lnTo>
                    <a:pt x="10264140" y="0"/>
                  </a:lnTo>
                  <a:lnTo>
                    <a:pt x="10309339" y="4051"/>
                  </a:lnTo>
                  <a:lnTo>
                    <a:pt x="10351881" y="15732"/>
                  </a:lnTo>
                  <a:lnTo>
                    <a:pt x="10391055" y="34332"/>
                  </a:lnTo>
                  <a:lnTo>
                    <a:pt x="10426151" y="59141"/>
                  </a:lnTo>
                  <a:lnTo>
                    <a:pt x="10456458" y="89448"/>
                  </a:lnTo>
                  <a:lnTo>
                    <a:pt x="10481267" y="124544"/>
                  </a:lnTo>
                  <a:lnTo>
                    <a:pt x="10499867" y="163718"/>
                  </a:lnTo>
                  <a:lnTo>
                    <a:pt x="10511548" y="206260"/>
                  </a:lnTo>
                  <a:lnTo>
                    <a:pt x="10515600" y="251460"/>
                  </a:lnTo>
                  <a:lnTo>
                    <a:pt x="10515600" y="1257300"/>
                  </a:lnTo>
                  <a:lnTo>
                    <a:pt x="10511548" y="1302499"/>
                  </a:lnTo>
                  <a:lnTo>
                    <a:pt x="10499867" y="1345041"/>
                  </a:lnTo>
                  <a:lnTo>
                    <a:pt x="10481267" y="1384215"/>
                  </a:lnTo>
                  <a:lnTo>
                    <a:pt x="10456458" y="1419311"/>
                  </a:lnTo>
                  <a:lnTo>
                    <a:pt x="10426151" y="1449618"/>
                  </a:lnTo>
                  <a:lnTo>
                    <a:pt x="10391055" y="1474427"/>
                  </a:lnTo>
                  <a:lnTo>
                    <a:pt x="10351881" y="1493027"/>
                  </a:lnTo>
                  <a:lnTo>
                    <a:pt x="10309339" y="1504708"/>
                  </a:lnTo>
                  <a:lnTo>
                    <a:pt x="10264140" y="1508760"/>
                  </a:lnTo>
                  <a:lnTo>
                    <a:pt x="251460" y="1508760"/>
                  </a:lnTo>
                  <a:lnTo>
                    <a:pt x="206260" y="1504708"/>
                  </a:lnTo>
                  <a:lnTo>
                    <a:pt x="163718" y="1493027"/>
                  </a:lnTo>
                  <a:lnTo>
                    <a:pt x="124544" y="1474427"/>
                  </a:lnTo>
                  <a:lnTo>
                    <a:pt x="89448" y="1449618"/>
                  </a:lnTo>
                  <a:lnTo>
                    <a:pt x="59141" y="1419311"/>
                  </a:lnTo>
                  <a:lnTo>
                    <a:pt x="34332" y="1384215"/>
                  </a:lnTo>
                  <a:lnTo>
                    <a:pt x="15732" y="1345041"/>
                  </a:lnTo>
                  <a:lnTo>
                    <a:pt x="4051" y="1302499"/>
                  </a:lnTo>
                  <a:lnTo>
                    <a:pt x="0" y="1257300"/>
                  </a:lnTo>
                  <a:lnTo>
                    <a:pt x="0" y="251460"/>
                  </a:lnTo>
                  <a:close/>
                </a:path>
              </a:pathLst>
            </a:custGeom>
            <a:ln w="10795">
              <a:solidFill>
                <a:srgbClr val="0013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603440" y="3198812"/>
            <a:ext cx="10526395" cy="1519555"/>
            <a:chOff x="603440" y="3198812"/>
            <a:chExt cx="10526395" cy="1519555"/>
          </a:xfrm>
        </p:grpSpPr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111" y="3270884"/>
              <a:ext cx="9944475" cy="1304924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08837" y="3204210"/>
              <a:ext cx="10515600" cy="1508760"/>
            </a:xfrm>
            <a:custGeom>
              <a:avLst/>
              <a:gdLst/>
              <a:ahLst/>
              <a:cxnLst/>
              <a:rect l="l" t="t" r="r" b="b"/>
              <a:pathLst>
                <a:path w="10515600" h="1508760">
                  <a:moveTo>
                    <a:pt x="0" y="251460"/>
                  </a:moveTo>
                  <a:lnTo>
                    <a:pt x="4051" y="206260"/>
                  </a:lnTo>
                  <a:lnTo>
                    <a:pt x="15732" y="163718"/>
                  </a:lnTo>
                  <a:lnTo>
                    <a:pt x="34332" y="124544"/>
                  </a:lnTo>
                  <a:lnTo>
                    <a:pt x="59141" y="89448"/>
                  </a:lnTo>
                  <a:lnTo>
                    <a:pt x="89448" y="59141"/>
                  </a:lnTo>
                  <a:lnTo>
                    <a:pt x="124544" y="34332"/>
                  </a:lnTo>
                  <a:lnTo>
                    <a:pt x="163718" y="15732"/>
                  </a:lnTo>
                  <a:lnTo>
                    <a:pt x="206260" y="4051"/>
                  </a:lnTo>
                  <a:lnTo>
                    <a:pt x="251460" y="0"/>
                  </a:lnTo>
                  <a:lnTo>
                    <a:pt x="10264140" y="0"/>
                  </a:lnTo>
                  <a:lnTo>
                    <a:pt x="10309339" y="4051"/>
                  </a:lnTo>
                  <a:lnTo>
                    <a:pt x="10351881" y="15732"/>
                  </a:lnTo>
                  <a:lnTo>
                    <a:pt x="10391055" y="34332"/>
                  </a:lnTo>
                  <a:lnTo>
                    <a:pt x="10426151" y="59141"/>
                  </a:lnTo>
                  <a:lnTo>
                    <a:pt x="10456458" y="89448"/>
                  </a:lnTo>
                  <a:lnTo>
                    <a:pt x="10481267" y="124544"/>
                  </a:lnTo>
                  <a:lnTo>
                    <a:pt x="10499867" y="163718"/>
                  </a:lnTo>
                  <a:lnTo>
                    <a:pt x="10511548" y="206260"/>
                  </a:lnTo>
                  <a:lnTo>
                    <a:pt x="10515600" y="251460"/>
                  </a:lnTo>
                  <a:lnTo>
                    <a:pt x="10515600" y="1257300"/>
                  </a:lnTo>
                  <a:lnTo>
                    <a:pt x="10511548" y="1302499"/>
                  </a:lnTo>
                  <a:lnTo>
                    <a:pt x="10499867" y="1345041"/>
                  </a:lnTo>
                  <a:lnTo>
                    <a:pt x="10481267" y="1384215"/>
                  </a:lnTo>
                  <a:lnTo>
                    <a:pt x="10456458" y="1419311"/>
                  </a:lnTo>
                  <a:lnTo>
                    <a:pt x="10426151" y="1449618"/>
                  </a:lnTo>
                  <a:lnTo>
                    <a:pt x="10391055" y="1474427"/>
                  </a:lnTo>
                  <a:lnTo>
                    <a:pt x="10351881" y="1493027"/>
                  </a:lnTo>
                  <a:lnTo>
                    <a:pt x="10309339" y="1504708"/>
                  </a:lnTo>
                  <a:lnTo>
                    <a:pt x="10264140" y="1508760"/>
                  </a:lnTo>
                  <a:lnTo>
                    <a:pt x="251460" y="1508760"/>
                  </a:lnTo>
                  <a:lnTo>
                    <a:pt x="206260" y="1504708"/>
                  </a:lnTo>
                  <a:lnTo>
                    <a:pt x="163718" y="1493027"/>
                  </a:lnTo>
                  <a:lnTo>
                    <a:pt x="124544" y="1474427"/>
                  </a:lnTo>
                  <a:lnTo>
                    <a:pt x="89448" y="1449618"/>
                  </a:lnTo>
                  <a:lnTo>
                    <a:pt x="59141" y="1419311"/>
                  </a:lnTo>
                  <a:lnTo>
                    <a:pt x="34332" y="1384215"/>
                  </a:lnTo>
                  <a:lnTo>
                    <a:pt x="15732" y="1345041"/>
                  </a:lnTo>
                  <a:lnTo>
                    <a:pt x="4051" y="1302499"/>
                  </a:lnTo>
                  <a:lnTo>
                    <a:pt x="0" y="1257300"/>
                  </a:lnTo>
                  <a:lnTo>
                    <a:pt x="0" y="251460"/>
                  </a:lnTo>
                  <a:close/>
                </a:path>
              </a:pathLst>
            </a:custGeom>
            <a:ln w="10795">
              <a:solidFill>
                <a:srgbClr val="0013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med">
    <p:fade thruBlk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27749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15"/>
              <a:t> </a:t>
            </a:r>
            <a:r>
              <a:rPr dirty="0" sz="3600" spc="-30"/>
              <a:t>BATTERIES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00200"/>
            <a:ext cx="7923530" cy="4377055"/>
            <a:chOff x="0" y="1600200"/>
            <a:chExt cx="7923530" cy="437705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1600200"/>
              <a:ext cx="7543800" cy="4190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235081" y="1665235"/>
            <a:ext cx="2586990" cy="31413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Real</a:t>
            </a:r>
            <a:r>
              <a:rPr dirty="0" sz="2800" spc="-1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examples</a:t>
            </a:r>
            <a:r>
              <a:rPr dirty="0" sz="2800" spc="-10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of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varying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degrees</a:t>
            </a:r>
            <a:r>
              <a:rPr dirty="0" sz="2800" spc="-1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of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battery</a:t>
            </a:r>
            <a:r>
              <a:rPr dirty="0" sz="2800" spc="-10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reserve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time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based</a:t>
            </a:r>
            <a:r>
              <a:rPr dirty="0" sz="2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on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output</a:t>
            </a:r>
            <a:r>
              <a:rPr dirty="0" sz="2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load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and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battery</a:t>
            </a:r>
            <a:r>
              <a:rPr dirty="0" sz="28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string configuration.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27749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15"/>
              <a:t> </a:t>
            </a:r>
            <a:r>
              <a:rPr dirty="0" sz="3600" spc="-30"/>
              <a:t>BATTERIES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00200"/>
            <a:ext cx="7923530" cy="4377055"/>
            <a:chOff x="0" y="1600200"/>
            <a:chExt cx="7923530" cy="437705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9475" y="1600200"/>
              <a:ext cx="7543800" cy="4190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56437" y="5106161"/>
              <a:ext cx="7239000" cy="347980"/>
            </a:xfrm>
            <a:custGeom>
              <a:avLst/>
              <a:gdLst/>
              <a:ahLst/>
              <a:cxnLst/>
              <a:rect l="l" t="t" r="r" b="b"/>
              <a:pathLst>
                <a:path w="7239000" h="347979">
                  <a:moveTo>
                    <a:pt x="0" y="0"/>
                  </a:moveTo>
                  <a:lnTo>
                    <a:pt x="7239000" y="0"/>
                  </a:lnTo>
                  <a:lnTo>
                    <a:pt x="7239000" y="347472"/>
                  </a:lnTo>
                  <a:lnTo>
                    <a:pt x="0" y="347472"/>
                  </a:lnTo>
                  <a:lnTo>
                    <a:pt x="0" y="0"/>
                  </a:lnTo>
                  <a:close/>
                </a:path>
              </a:pathLst>
            </a:custGeom>
            <a:ln w="10795">
              <a:solidFill>
                <a:srgbClr val="00134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 descr=""/>
          <p:cNvSpPr txBox="1"/>
          <p:nvPr/>
        </p:nvSpPr>
        <p:spPr>
          <a:xfrm>
            <a:off x="8235081" y="2433331"/>
            <a:ext cx="2680970" cy="237299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If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planning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on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a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15-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minute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reserve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time,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bottom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string</a:t>
            </a:r>
            <a:r>
              <a:rPr dirty="0" sz="28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best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return</a:t>
            </a:r>
            <a:r>
              <a:rPr dirty="0" sz="2800" spc="-1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on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investment.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753935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50"/>
              <a:t> </a:t>
            </a:r>
            <a:r>
              <a:rPr dirty="0" sz="3600"/>
              <a:t>Maintenance-</a:t>
            </a:r>
            <a:r>
              <a:rPr dirty="0" sz="3600" spc="-25"/>
              <a:t> </a:t>
            </a:r>
            <a:r>
              <a:rPr dirty="0" sz="3600"/>
              <a:t>the</a:t>
            </a:r>
            <a:r>
              <a:rPr dirty="0" sz="3600" spc="-30"/>
              <a:t> </a:t>
            </a:r>
            <a:r>
              <a:rPr dirty="0" u="sng" sz="3600">
                <a:uFill>
                  <a:solidFill>
                    <a:srgbClr val="000000"/>
                  </a:solidFill>
                </a:uFill>
              </a:rPr>
              <a:t>BAD</a:t>
            </a:r>
            <a:r>
              <a:rPr dirty="0" sz="3600" spc="-100"/>
              <a:t> </a:t>
            </a:r>
            <a:r>
              <a:rPr dirty="0" sz="3600"/>
              <a:t>and</a:t>
            </a:r>
            <a:r>
              <a:rPr dirty="0" sz="3600" spc="-15"/>
              <a:t> </a:t>
            </a:r>
            <a:r>
              <a:rPr dirty="0" sz="3600"/>
              <a:t>the</a:t>
            </a:r>
            <a:r>
              <a:rPr dirty="0" sz="3600" spc="-35"/>
              <a:t> </a:t>
            </a:r>
            <a:r>
              <a:rPr dirty="0" u="sng" sz="3600" spc="-100">
                <a:uFill>
                  <a:solidFill>
                    <a:srgbClr val="000000"/>
                  </a:solidFill>
                </a:uFill>
              </a:rPr>
              <a:t>UGLY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00200"/>
            <a:ext cx="7923530" cy="4377055"/>
            <a:chOff x="0" y="1600200"/>
            <a:chExt cx="7923530" cy="437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9200" y="1600200"/>
              <a:ext cx="6704075" cy="38861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235081" y="2418091"/>
            <a:ext cx="3668395" cy="3148330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Due</a:t>
            </a:r>
            <a:r>
              <a:rPr dirty="0" sz="32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32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32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1747"/>
                </a:solidFill>
                <a:latin typeface="Calibri"/>
                <a:cs typeface="Calibri"/>
              </a:rPr>
              <a:t>complexity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32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3200" spc="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1747"/>
                </a:solidFill>
                <a:latin typeface="Calibri"/>
                <a:cs typeface="Calibri"/>
              </a:rPr>
              <a:t>UPS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equipment,</a:t>
            </a:r>
            <a:r>
              <a:rPr dirty="0" sz="3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1747"/>
                </a:solidFill>
                <a:latin typeface="Calibri"/>
                <a:cs typeface="Calibri"/>
              </a:rPr>
              <a:t>routine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maintenance</a:t>
            </a:r>
            <a:r>
              <a:rPr dirty="0" sz="3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1747"/>
                </a:solidFill>
                <a:latin typeface="Calibri"/>
                <a:cs typeface="Calibri"/>
              </a:rPr>
              <a:t>is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critical</a:t>
            </a:r>
            <a:r>
              <a:rPr dirty="0" sz="3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1747"/>
                </a:solidFill>
                <a:latin typeface="Calibri"/>
                <a:cs typeface="Calibri"/>
              </a:rPr>
              <a:t>for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maintaining</a:t>
            </a:r>
            <a:r>
              <a:rPr dirty="0" sz="3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1747"/>
                </a:solidFill>
                <a:latin typeface="Calibri"/>
                <a:cs typeface="Calibri"/>
              </a:rPr>
              <a:t>system reliability.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94884" y="247915"/>
            <a:ext cx="500761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7620" marR="5080" indent="-126492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55"/>
              <a:t> </a:t>
            </a:r>
            <a:r>
              <a:rPr dirty="0" sz="3600"/>
              <a:t>Maintenance-</a:t>
            </a:r>
            <a:r>
              <a:rPr dirty="0" sz="3600" spc="-25"/>
              <a:t> </a:t>
            </a:r>
            <a:r>
              <a:rPr dirty="0" sz="3600"/>
              <a:t>the</a:t>
            </a:r>
            <a:r>
              <a:rPr dirty="0" sz="3600" spc="-30"/>
              <a:t> </a:t>
            </a:r>
            <a:r>
              <a:rPr dirty="0" u="sng" sz="3600" spc="-35">
                <a:uFill>
                  <a:solidFill>
                    <a:srgbClr val="000000"/>
                  </a:solidFill>
                </a:uFill>
              </a:rPr>
              <a:t>BAD</a:t>
            </a:r>
            <a:r>
              <a:rPr dirty="0" sz="3600" spc="-35"/>
              <a:t> </a:t>
            </a:r>
            <a:r>
              <a:rPr dirty="0" sz="3600"/>
              <a:t>and</a:t>
            </a:r>
            <a:r>
              <a:rPr dirty="0" sz="3600" spc="15"/>
              <a:t> </a:t>
            </a:r>
            <a:r>
              <a:rPr dirty="0" sz="3600"/>
              <a:t>the</a:t>
            </a:r>
            <a:r>
              <a:rPr dirty="0" sz="3600" spc="-5"/>
              <a:t> </a:t>
            </a:r>
            <a:r>
              <a:rPr dirty="0" u="sng" sz="3600" spc="-20">
                <a:uFill>
                  <a:solidFill>
                    <a:srgbClr val="000000"/>
                  </a:solidFill>
                </a:uFill>
              </a:rPr>
              <a:t>UGLY</a:t>
            </a:r>
            <a:endParaRPr sz="3600"/>
          </a:p>
        </p:txBody>
      </p:sp>
      <p:sp>
        <p:nvSpPr>
          <p:cNvPr id="3" name="object 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97155" rIns="0" bIns="0" rtlCol="0" vert="horz">
            <a:spAutoFit/>
          </a:bodyPr>
          <a:lstStyle/>
          <a:p>
            <a:pPr marL="12700" marR="5080">
              <a:lnSpc>
                <a:spcPct val="80000"/>
              </a:lnSpc>
              <a:spcBef>
                <a:spcPts val="765"/>
              </a:spcBef>
            </a:pPr>
            <a:r>
              <a:rPr dirty="0"/>
              <a:t>A</a:t>
            </a:r>
            <a:r>
              <a:rPr dirty="0" spc="-65"/>
              <a:t> </a:t>
            </a:r>
            <a:r>
              <a:rPr dirty="0"/>
              <a:t>UPS</a:t>
            </a:r>
            <a:r>
              <a:rPr dirty="0" spc="-70"/>
              <a:t> </a:t>
            </a:r>
            <a:r>
              <a:rPr dirty="0" spc="-20"/>
              <a:t>system</a:t>
            </a:r>
            <a:r>
              <a:rPr dirty="0" spc="-65"/>
              <a:t> </a:t>
            </a:r>
            <a:r>
              <a:rPr dirty="0"/>
              <a:t>can</a:t>
            </a:r>
            <a:r>
              <a:rPr dirty="0" spc="-70"/>
              <a:t> </a:t>
            </a:r>
            <a:r>
              <a:rPr dirty="0"/>
              <a:t>account</a:t>
            </a:r>
            <a:r>
              <a:rPr dirty="0" spc="-60"/>
              <a:t> </a:t>
            </a:r>
            <a:r>
              <a:rPr dirty="0"/>
              <a:t>for</a:t>
            </a:r>
            <a:r>
              <a:rPr dirty="0" spc="-80"/>
              <a:t> </a:t>
            </a:r>
            <a:r>
              <a:rPr dirty="0" spc="-25"/>
              <a:t>13% </a:t>
            </a:r>
            <a:r>
              <a:rPr dirty="0"/>
              <a:t>or</a:t>
            </a:r>
            <a:r>
              <a:rPr dirty="0" spc="-65"/>
              <a:t> </a:t>
            </a:r>
            <a:r>
              <a:rPr dirty="0"/>
              <a:t>more</a:t>
            </a:r>
            <a:r>
              <a:rPr dirty="0" spc="-4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/>
              <a:t>the</a:t>
            </a:r>
            <a:r>
              <a:rPr dirty="0" spc="-45"/>
              <a:t> </a:t>
            </a:r>
            <a:r>
              <a:rPr dirty="0"/>
              <a:t>total</a:t>
            </a:r>
            <a:r>
              <a:rPr dirty="0" spc="-65"/>
              <a:t> </a:t>
            </a:r>
            <a:r>
              <a:rPr dirty="0"/>
              <a:t>heat</a:t>
            </a:r>
            <a:r>
              <a:rPr dirty="0" spc="-60"/>
              <a:t> </a:t>
            </a:r>
            <a:r>
              <a:rPr dirty="0"/>
              <a:t>load</a:t>
            </a:r>
            <a:r>
              <a:rPr dirty="0" spc="-55"/>
              <a:t> </a:t>
            </a:r>
            <a:r>
              <a:rPr dirty="0"/>
              <a:t>in</a:t>
            </a:r>
            <a:r>
              <a:rPr dirty="0" spc="-50"/>
              <a:t> a </a:t>
            </a:r>
            <a:r>
              <a:rPr dirty="0" spc="-30"/>
              <a:t>facility.</a:t>
            </a:r>
            <a:r>
              <a:rPr dirty="0" spc="-80"/>
              <a:t> </a:t>
            </a:r>
            <a:r>
              <a:rPr dirty="0"/>
              <a:t>VRLA</a:t>
            </a:r>
            <a:r>
              <a:rPr dirty="0" spc="-90"/>
              <a:t> </a:t>
            </a:r>
            <a:r>
              <a:rPr dirty="0" spc="-10"/>
              <a:t>batteries</a:t>
            </a:r>
            <a:r>
              <a:rPr dirty="0" spc="-90"/>
              <a:t> </a:t>
            </a:r>
            <a:r>
              <a:rPr dirty="0" spc="-25"/>
              <a:t>and </a:t>
            </a:r>
            <a:r>
              <a:rPr dirty="0" spc="-10"/>
              <a:t>capacitors</a:t>
            </a:r>
            <a:r>
              <a:rPr dirty="0" spc="-70"/>
              <a:t> </a:t>
            </a:r>
            <a:r>
              <a:rPr dirty="0"/>
              <a:t>within</a:t>
            </a:r>
            <a:r>
              <a:rPr dirty="0" spc="-55"/>
              <a:t> </a:t>
            </a:r>
            <a:r>
              <a:rPr dirty="0"/>
              <a:t>the</a:t>
            </a:r>
            <a:r>
              <a:rPr dirty="0" spc="-65"/>
              <a:t> </a:t>
            </a:r>
            <a:r>
              <a:rPr dirty="0"/>
              <a:t>UPS,</a:t>
            </a:r>
            <a:r>
              <a:rPr dirty="0" spc="-65"/>
              <a:t> </a:t>
            </a:r>
            <a:r>
              <a:rPr dirty="0"/>
              <a:t>will</a:t>
            </a:r>
            <a:r>
              <a:rPr dirty="0" spc="-80"/>
              <a:t> </a:t>
            </a:r>
            <a:r>
              <a:rPr dirty="0" spc="-20"/>
              <a:t>have </a:t>
            </a:r>
            <a:r>
              <a:rPr dirty="0"/>
              <a:t>a</a:t>
            </a:r>
            <a:r>
              <a:rPr dirty="0" spc="-70"/>
              <a:t> </a:t>
            </a:r>
            <a:r>
              <a:rPr dirty="0"/>
              <a:t>shortened</a:t>
            </a:r>
            <a:r>
              <a:rPr dirty="0" spc="-55"/>
              <a:t> </a:t>
            </a:r>
            <a:r>
              <a:rPr dirty="0"/>
              <a:t>life</a:t>
            </a:r>
            <a:r>
              <a:rPr dirty="0" spc="-70"/>
              <a:t> </a:t>
            </a:r>
            <a:r>
              <a:rPr dirty="0"/>
              <a:t>span</a:t>
            </a:r>
            <a:r>
              <a:rPr dirty="0" spc="-55"/>
              <a:t> </a:t>
            </a:r>
            <a:r>
              <a:rPr dirty="0"/>
              <a:t>IF</a:t>
            </a:r>
            <a:r>
              <a:rPr dirty="0" spc="-7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 spc="-20"/>
              <a:t>area </a:t>
            </a:r>
            <a:r>
              <a:rPr dirty="0"/>
              <a:t>where</a:t>
            </a:r>
            <a:r>
              <a:rPr dirty="0" spc="-100"/>
              <a:t> </a:t>
            </a:r>
            <a:r>
              <a:rPr dirty="0"/>
              <a:t>the</a:t>
            </a:r>
            <a:r>
              <a:rPr dirty="0" spc="-90"/>
              <a:t> </a:t>
            </a:r>
            <a:r>
              <a:rPr dirty="0"/>
              <a:t>UPS</a:t>
            </a:r>
            <a:r>
              <a:rPr dirty="0" spc="-90"/>
              <a:t> </a:t>
            </a:r>
            <a:r>
              <a:rPr dirty="0" spc="-10"/>
              <a:t>system</a:t>
            </a:r>
            <a:r>
              <a:rPr dirty="0" spc="-80"/>
              <a:t> </a:t>
            </a:r>
            <a:r>
              <a:rPr dirty="0"/>
              <a:t>resides</a:t>
            </a:r>
            <a:r>
              <a:rPr dirty="0" spc="-90"/>
              <a:t> </a:t>
            </a:r>
            <a:r>
              <a:rPr dirty="0" spc="-25"/>
              <a:t>is </a:t>
            </a:r>
            <a:r>
              <a:rPr dirty="0"/>
              <a:t>not</a:t>
            </a:r>
            <a:r>
              <a:rPr dirty="0" spc="-75"/>
              <a:t> </a:t>
            </a:r>
            <a:r>
              <a:rPr dirty="0"/>
              <a:t>kept</a:t>
            </a:r>
            <a:r>
              <a:rPr dirty="0" spc="-75"/>
              <a:t> </a:t>
            </a:r>
            <a:r>
              <a:rPr dirty="0"/>
              <a:t>cool.</a:t>
            </a:r>
            <a:r>
              <a:rPr dirty="0" spc="-85"/>
              <a:t> </a:t>
            </a:r>
            <a:r>
              <a:rPr dirty="0" spc="-30"/>
              <a:t>Generally,</a:t>
            </a:r>
            <a:r>
              <a:rPr dirty="0" spc="-75"/>
              <a:t> </a:t>
            </a:r>
            <a:r>
              <a:rPr dirty="0"/>
              <a:t>the</a:t>
            </a:r>
            <a:r>
              <a:rPr dirty="0" spc="-75"/>
              <a:t> </a:t>
            </a:r>
            <a:r>
              <a:rPr dirty="0" spc="-25"/>
              <a:t>low </a:t>
            </a:r>
            <a:r>
              <a:rPr dirty="0" spc="-20"/>
              <a:t>70’s</a:t>
            </a:r>
            <a:r>
              <a:rPr dirty="0" spc="-85"/>
              <a:t> </a:t>
            </a:r>
            <a:r>
              <a:rPr dirty="0"/>
              <a:t>(degrees</a:t>
            </a:r>
            <a:r>
              <a:rPr dirty="0" spc="-100"/>
              <a:t> </a:t>
            </a:r>
            <a:r>
              <a:rPr dirty="0"/>
              <a:t>F)</a:t>
            </a:r>
            <a:r>
              <a:rPr dirty="0" spc="-90"/>
              <a:t> </a:t>
            </a:r>
            <a:r>
              <a:rPr dirty="0"/>
              <a:t>will</a:t>
            </a:r>
            <a:r>
              <a:rPr dirty="0" spc="-105"/>
              <a:t> </a:t>
            </a:r>
            <a:r>
              <a:rPr dirty="0"/>
              <a:t>keep</a:t>
            </a:r>
            <a:r>
              <a:rPr dirty="0" spc="-105"/>
              <a:t> </a:t>
            </a:r>
            <a:r>
              <a:rPr dirty="0" spc="-25"/>
              <a:t>the </a:t>
            </a:r>
            <a:r>
              <a:rPr dirty="0" spc="-10"/>
              <a:t>components</a:t>
            </a:r>
            <a:r>
              <a:rPr dirty="0" spc="-50"/>
              <a:t> </a:t>
            </a:r>
            <a:r>
              <a:rPr dirty="0"/>
              <a:t>cool</a:t>
            </a:r>
            <a:r>
              <a:rPr dirty="0" spc="-70"/>
              <a:t> </a:t>
            </a:r>
            <a:r>
              <a:rPr dirty="0"/>
              <a:t>enough</a:t>
            </a:r>
            <a:r>
              <a:rPr dirty="0" spc="-70"/>
              <a:t> </a:t>
            </a:r>
            <a:r>
              <a:rPr dirty="0"/>
              <a:t>not</a:t>
            </a:r>
            <a:r>
              <a:rPr dirty="0" spc="-65"/>
              <a:t> </a:t>
            </a:r>
            <a:r>
              <a:rPr dirty="0" spc="-25"/>
              <a:t>to </a:t>
            </a:r>
            <a:r>
              <a:rPr dirty="0" spc="-10"/>
              <a:t>affect</a:t>
            </a:r>
            <a:r>
              <a:rPr dirty="0" spc="-135"/>
              <a:t> </a:t>
            </a:r>
            <a:r>
              <a:rPr dirty="0"/>
              <a:t>their</a:t>
            </a:r>
            <a:r>
              <a:rPr dirty="0" spc="-95"/>
              <a:t> </a:t>
            </a:r>
            <a:r>
              <a:rPr dirty="0"/>
              <a:t>designed</a:t>
            </a:r>
            <a:r>
              <a:rPr dirty="0" spc="-95"/>
              <a:t> </a:t>
            </a:r>
            <a:r>
              <a:rPr dirty="0"/>
              <a:t>life</a:t>
            </a:r>
            <a:r>
              <a:rPr dirty="0" spc="-110"/>
              <a:t> </a:t>
            </a:r>
            <a:r>
              <a:rPr dirty="0" spc="-10"/>
              <a:t>cycle.</a:t>
            </a: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0088" y="228600"/>
            <a:ext cx="3854183" cy="50871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3600">
                <a:uFill>
                  <a:solidFill>
                    <a:srgbClr val="000000"/>
                  </a:solidFill>
                </a:uFill>
              </a:rPr>
              <a:t>U</a:t>
            </a:r>
            <a:r>
              <a:rPr dirty="0" sz="3600"/>
              <a:t>ninterruptible</a:t>
            </a:r>
            <a:r>
              <a:rPr dirty="0" sz="3600" spc="-70"/>
              <a:t> </a:t>
            </a:r>
            <a:r>
              <a:rPr dirty="0" u="sng" sz="3600">
                <a:uFill>
                  <a:solidFill>
                    <a:srgbClr val="000000"/>
                  </a:solidFill>
                </a:uFill>
              </a:rPr>
              <a:t>P</a:t>
            </a:r>
            <a:r>
              <a:rPr dirty="0" sz="3600"/>
              <a:t>ower</a:t>
            </a:r>
            <a:r>
              <a:rPr dirty="0" sz="3600" spc="-110"/>
              <a:t> </a:t>
            </a:r>
            <a:r>
              <a:rPr dirty="0" u="sng" sz="3600">
                <a:uFill>
                  <a:solidFill>
                    <a:srgbClr val="000000"/>
                  </a:solidFill>
                </a:uFill>
              </a:rPr>
              <a:t>S</a:t>
            </a:r>
            <a:r>
              <a:rPr dirty="0" sz="3600"/>
              <a:t>upply</a:t>
            </a:r>
            <a:r>
              <a:rPr dirty="0" sz="3600" spc="-75"/>
              <a:t> </a:t>
            </a:r>
            <a:r>
              <a:rPr dirty="0" sz="3600" spc="-20"/>
              <a:t>Systems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1250610" y="1396378"/>
            <a:ext cx="2772410" cy="1863725"/>
          </a:xfrm>
          <a:prstGeom prst="rect">
            <a:avLst/>
          </a:prstGeom>
        </p:spPr>
        <p:txBody>
          <a:bodyPr wrap="square" lIns="0" tIns="198755" rIns="0" bIns="0" rtlCol="0" vert="horz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56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>
                <a:latin typeface="Calibri"/>
                <a:cs typeface="Calibri"/>
              </a:rPr>
              <a:t>UPS</a:t>
            </a:r>
            <a:r>
              <a:rPr dirty="0" sz="2800" spc="-5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Basic</a:t>
            </a:r>
            <a:r>
              <a:rPr dirty="0" sz="2800" spc="-4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Design</a:t>
            </a:r>
            <a:endParaRPr sz="2800">
              <a:latin typeface="Calibri"/>
              <a:cs typeface="Calibri"/>
            </a:endParaRPr>
          </a:p>
          <a:p>
            <a:pPr marL="316865" indent="-304165">
              <a:lnSpc>
                <a:spcPct val="100000"/>
              </a:lnSpc>
              <a:spcBef>
                <a:spcPts val="1460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 spc="-10">
                <a:latin typeface="Calibri"/>
                <a:cs typeface="Calibri"/>
              </a:rPr>
              <a:t>Redundancy</a:t>
            </a:r>
            <a:endParaRPr sz="2800">
              <a:latin typeface="Calibri"/>
              <a:cs typeface="Calibri"/>
            </a:endParaRPr>
          </a:p>
          <a:p>
            <a:pPr marL="316865" indent="-304165">
              <a:lnSpc>
                <a:spcPct val="100000"/>
              </a:lnSpc>
              <a:spcBef>
                <a:spcPts val="146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 spc="-10">
                <a:latin typeface="Calibri"/>
                <a:cs typeface="Calibri"/>
              </a:rPr>
              <a:t>Maintenance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6203610" y="1396378"/>
            <a:ext cx="3366135" cy="1250950"/>
          </a:xfrm>
          <a:prstGeom prst="rect">
            <a:avLst/>
          </a:prstGeom>
        </p:spPr>
        <p:txBody>
          <a:bodyPr wrap="square" lIns="0" tIns="198755" rIns="0" bIns="0" rtlCol="0" vert="horz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156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>
                <a:latin typeface="Calibri"/>
                <a:cs typeface="Calibri"/>
              </a:rPr>
              <a:t>Advanced</a:t>
            </a:r>
            <a:r>
              <a:rPr dirty="0" sz="2800" spc="-14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Designs</a:t>
            </a:r>
            <a:endParaRPr sz="2800">
              <a:latin typeface="Calibri"/>
              <a:cs typeface="Calibri"/>
            </a:endParaRPr>
          </a:p>
          <a:p>
            <a:pPr marL="316865" indent="-304165">
              <a:lnSpc>
                <a:spcPct val="100000"/>
              </a:lnSpc>
              <a:spcBef>
                <a:spcPts val="1460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>
                <a:latin typeface="Calibri"/>
                <a:cs typeface="Calibri"/>
              </a:rPr>
              <a:t>A</a:t>
            </a:r>
            <a:r>
              <a:rPr dirty="0" sz="2800" spc="-40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Plethora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of</a:t>
            </a:r>
            <a:r>
              <a:rPr dirty="0" sz="2800" spc="-55">
                <a:latin typeface="Calibri"/>
                <a:cs typeface="Calibri"/>
              </a:rPr>
              <a:t> </a:t>
            </a:r>
            <a:r>
              <a:rPr dirty="0" sz="2800" spc="-10">
                <a:latin typeface="Calibri"/>
                <a:cs typeface="Calibri"/>
              </a:rPr>
              <a:t>choices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203610" y="2808212"/>
            <a:ext cx="340677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16865" indent="-304165">
              <a:lnSpc>
                <a:spcPct val="100000"/>
              </a:lnSpc>
              <a:spcBef>
                <a:spcPts val="9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800">
                <a:latin typeface="Calibri"/>
                <a:cs typeface="Calibri"/>
              </a:rPr>
              <a:t>The</a:t>
            </a:r>
            <a:r>
              <a:rPr dirty="0" sz="2800" spc="-4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Bad</a:t>
            </a:r>
            <a:r>
              <a:rPr dirty="0" sz="2800" spc="-40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and</a:t>
            </a:r>
            <a:r>
              <a:rPr dirty="0" sz="2800" spc="-35">
                <a:latin typeface="Calibri"/>
                <a:cs typeface="Calibri"/>
              </a:rPr>
              <a:t> </a:t>
            </a:r>
            <a:r>
              <a:rPr dirty="0" sz="2800">
                <a:latin typeface="Calibri"/>
                <a:cs typeface="Calibri"/>
              </a:rPr>
              <a:t>the</a:t>
            </a:r>
            <a:r>
              <a:rPr dirty="0" sz="2800" spc="-30">
                <a:latin typeface="Calibri"/>
                <a:cs typeface="Calibri"/>
              </a:rPr>
              <a:t> </a:t>
            </a:r>
            <a:r>
              <a:rPr dirty="0" sz="2800" spc="-20">
                <a:latin typeface="Calibri"/>
                <a:cs typeface="Calibri"/>
              </a:rPr>
              <a:t>Ugly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9524238" y="1677161"/>
            <a:ext cx="155575" cy="914400"/>
          </a:xfrm>
          <a:custGeom>
            <a:avLst/>
            <a:gdLst/>
            <a:ahLst/>
            <a:cxnLst/>
            <a:rect l="l" t="t" r="r" b="b"/>
            <a:pathLst>
              <a:path w="155575" h="914400">
                <a:moveTo>
                  <a:pt x="0" y="0"/>
                </a:moveTo>
                <a:lnTo>
                  <a:pt x="30253" y="1018"/>
                </a:lnTo>
                <a:lnTo>
                  <a:pt x="54959" y="3795"/>
                </a:lnTo>
                <a:lnTo>
                  <a:pt x="71616" y="7913"/>
                </a:lnTo>
                <a:lnTo>
                  <a:pt x="77724" y="12954"/>
                </a:lnTo>
                <a:lnTo>
                  <a:pt x="77724" y="444245"/>
                </a:lnTo>
                <a:lnTo>
                  <a:pt x="83831" y="449286"/>
                </a:lnTo>
                <a:lnTo>
                  <a:pt x="100488" y="453404"/>
                </a:lnTo>
                <a:lnTo>
                  <a:pt x="125194" y="456181"/>
                </a:lnTo>
                <a:lnTo>
                  <a:pt x="155448" y="457200"/>
                </a:lnTo>
                <a:lnTo>
                  <a:pt x="125194" y="458218"/>
                </a:lnTo>
                <a:lnTo>
                  <a:pt x="100488" y="460995"/>
                </a:lnTo>
                <a:lnTo>
                  <a:pt x="83831" y="465113"/>
                </a:lnTo>
                <a:lnTo>
                  <a:pt x="77724" y="470154"/>
                </a:lnTo>
                <a:lnTo>
                  <a:pt x="77724" y="901446"/>
                </a:lnTo>
                <a:lnTo>
                  <a:pt x="71616" y="906486"/>
                </a:lnTo>
                <a:lnTo>
                  <a:pt x="54959" y="910604"/>
                </a:lnTo>
                <a:lnTo>
                  <a:pt x="30253" y="913381"/>
                </a:lnTo>
                <a:lnTo>
                  <a:pt x="0" y="914400"/>
                </a:lnTo>
              </a:path>
            </a:pathLst>
          </a:custGeom>
          <a:ln w="25399">
            <a:solidFill>
              <a:srgbClr val="001F5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9766898" y="1915975"/>
            <a:ext cx="12274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Calibri"/>
                <a:cs typeface="Calibri"/>
              </a:rPr>
              <a:t>The </a:t>
            </a:r>
            <a:r>
              <a:rPr dirty="0" sz="2400" spc="-20">
                <a:latin typeface="Calibri"/>
                <a:cs typeface="Calibri"/>
              </a:rPr>
              <a:t>Good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8" name="object 8" descr=""/>
          <p:cNvGrpSpPr/>
          <p:nvPr/>
        </p:nvGrpSpPr>
        <p:grpSpPr>
          <a:xfrm>
            <a:off x="4266438" y="1786696"/>
            <a:ext cx="1676400" cy="85725"/>
            <a:chOff x="4266438" y="1786696"/>
            <a:chExt cx="1676400" cy="85725"/>
          </a:xfrm>
        </p:grpSpPr>
        <p:sp>
          <p:nvSpPr>
            <p:cNvPr id="9" name="object 9" descr=""/>
            <p:cNvSpPr/>
            <p:nvPr/>
          </p:nvSpPr>
          <p:spPr>
            <a:xfrm>
              <a:off x="4266438" y="1829561"/>
              <a:ext cx="1605280" cy="0"/>
            </a:xfrm>
            <a:custGeom>
              <a:avLst/>
              <a:gdLst/>
              <a:ahLst/>
              <a:cxnLst/>
              <a:rect l="l" t="t" r="r" b="b"/>
              <a:pathLst>
                <a:path w="1605279" h="0">
                  <a:moveTo>
                    <a:pt x="0" y="0"/>
                  </a:moveTo>
                  <a:lnTo>
                    <a:pt x="1604962" y="0"/>
                  </a:lnTo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5857115" y="1786696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0" y="0"/>
                  </a:moveTo>
                  <a:lnTo>
                    <a:pt x="0" y="85725"/>
                  </a:lnTo>
                  <a:lnTo>
                    <a:pt x="85725" y="42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 descr=""/>
          <p:cNvGrpSpPr/>
          <p:nvPr/>
        </p:nvGrpSpPr>
        <p:grpSpPr>
          <a:xfrm>
            <a:off x="4266438" y="2396296"/>
            <a:ext cx="1676400" cy="85725"/>
            <a:chOff x="4266438" y="2396296"/>
            <a:chExt cx="1676400" cy="85725"/>
          </a:xfrm>
        </p:grpSpPr>
        <p:sp>
          <p:nvSpPr>
            <p:cNvPr id="12" name="object 12" descr=""/>
            <p:cNvSpPr/>
            <p:nvPr/>
          </p:nvSpPr>
          <p:spPr>
            <a:xfrm>
              <a:off x="4266438" y="2439161"/>
              <a:ext cx="1605280" cy="0"/>
            </a:xfrm>
            <a:custGeom>
              <a:avLst/>
              <a:gdLst/>
              <a:ahLst/>
              <a:cxnLst/>
              <a:rect l="l" t="t" r="r" b="b"/>
              <a:pathLst>
                <a:path w="1605279" h="0">
                  <a:moveTo>
                    <a:pt x="0" y="0"/>
                  </a:moveTo>
                  <a:lnTo>
                    <a:pt x="1604962" y="0"/>
                  </a:lnTo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5857115" y="2396296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0" y="0"/>
                  </a:moveTo>
                  <a:lnTo>
                    <a:pt x="0" y="85725"/>
                  </a:lnTo>
                  <a:lnTo>
                    <a:pt x="85725" y="42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4278629" y="3005896"/>
            <a:ext cx="1676400" cy="85725"/>
            <a:chOff x="4278629" y="3005896"/>
            <a:chExt cx="1676400" cy="85725"/>
          </a:xfrm>
        </p:grpSpPr>
        <p:sp>
          <p:nvSpPr>
            <p:cNvPr id="15" name="object 15" descr=""/>
            <p:cNvSpPr/>
            <p:nvPr/>
          </p:nvSpPr>
          <p:spPr>
            <a:xfrm>
              <a:off x="4278629" y="3048761"/>
              <a:ext cx="1605280" cy="0"/>
            </a:xfrm>
            <a:custGeom>
              <a:avLst/>
              <a:gdLst/>
              <a:ahLst/>
              <a:cxnLst/>
              <a:rect l="l" t="t" r="r" b="b"/>
              <a:pathLst>
                <a:path w="1605279" h="0">
                  <a:moveTo>
                    <a:pt x="0" y="0"/>
                  </a:moveTo>
                  <a:lnTo>
                    <a:pt x="1604962" y="0"/>
                  </a:lnTo>
                </a:path>
              </a:pathLst>
            </a:custGeom>
            <a:ln w="28575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5869306" y="3005896"/>
              <a:ext cx="85725" cy="85725"/>
            </a:xfrm>
            <a:custGeom>
              <a:avLst/>
              <a:gdLst/>
              <a:ahLst/>
              <a:cxnLst/>
              <a:rect l="l" t="t" r="r" b="b"/>
              <a:pathLst>
                <a:path w="85725" h="85725">
                  <a:moveTo>
                    <a:pt x="0" y="0"/>
                  </a:moveTo>
                  <a:lnTo>
                    <a:pt x="0" y="85725"/>
                  </a:lnTo>
                  <a:lnTo>
                    <a:pt x="85725" y="42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6513576" y="3323844"/>
            <a:ext cx="5591810" cy="2057400"/>
            <a:chOff x="6513576" y="3323844"/>
            <a:chExt cx="5591810" cy="205740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13576" y="3323844"/>
              <a:ext cx="2857499" cy="14295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1088" y="4038600"/>
              <a:ext cx="2734042" cy="1342643"/>
            </a:xfrm>
            <a:prstGeom prst="rect">
              <a:avLst/>
            </a:prstGeom>
          </p:spPr>
        </p:pic>
      </p:grpSp>
      <p:grpSp>
        <p:nvGrpSpPr>
          <p:cNvPr id="21" name="object 21" descr=""/>
          <p:cNvGrpSpPr/>
          <p:nvPr/>
        </p:nvGrpSpPr>
        <p:grpSpPr>
          <a:xfrm>
            <a:off x="9404604" y="135636"/>
            <a:ext cx="2433955" cy="1359535"/>
            <a:chOff x="9404604" y="135636"/>
            <a:chExt cx="2433955" cy="1359535"/>
          </a:xfrm>
        </p:grpSpPr>
        <p:pic>
          <p:nvPicPr>
            <p:cNvPr id="22" name="object 2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82784" y="495300"/>
              <a:ext cx="609600" cy="60960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04604" y="135636"/>
              <a:ext cx="2433827" cy="135940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0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3691254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UPS</a:t>
            </a:r>
            <a:r>
              <a:rPr dirty="0" sz="3600" spc="-60"/>
              <a:t> </a:t>
            </a:r>
            <a:r>
              <a:rPr dirty="0" sz="3600"/>
              <a:t>Fans</a:t>
            </a:r>
            <a:r>
              <a:rPr dirty="0" sz="3600" spc="-40"/>
              <a:t> </a:t>
            </a:r>
            <a:r>
              <a:rPr dirty="0" sz="3600"/>
              <a:t>and</a:t>
            </a:r>
            <a:r>
              <a:rPr dirty="0" sz="3600" spc="-30"/>
              <a:t> </a:t>
            </a:r>
            <a:r>
              <a:rPr dirty="0" sz="3600" spc="-10"/>
              <a:t>Filters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4111752" y="57911"/>
            <a:ext cx="7449820" cy="5428615"/>
            <a:chOff x="4111752" y="57911"/>
            <a:chExt cx="7449820" cy="542861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1752" y="1600200"/>
              <a:ext cx="3811523" cy="3886200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20228" y="57911"/>
              <a:ext cx="3640835" cy="2761487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8235081" y="3012323"/>
            <a:ext cx="2620645" cy="2412365"/>
          </a:xfrm>
          <a:prstGeom prst="rect">
            <a:avLst/>
          </a:prstGeom>
        </p:spPr>
        <p:txBody>
          <a:bodyPr wrap="square" lIns="0" tIns="94615" rIns="0" bIns="0" rtlCol="0" vert="horz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745"/>
              </a:spcBef>
            </a:pP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18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fans</a:t>
            </a:r>
            <a:r>
              <a:rPr dirty="0" sz="18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play</a:t>
            </a:r>
            <a:r>
              <a:rPr dirty="0" sz="18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18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vital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role</a:t>
            </a:r>
            <a:r>
              <a:rPr dirty="0" sz="18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in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keeping</a:t>
            </a:r>
            <a:r>
              <a:rPr dirty="0" sz="1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electronic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components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cool</a:t>
            </a:r>
            <a:r>
              <a:rPr dirty="0" sz="18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enough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40">
                <a:solidFill>
                  <a:srgbClr val="001747"/>
                </a:solidFill>
                <a:latin typeface="Calibri"/>
                <a:cs typeface="Calibri"/>
              </a:rPr>
              <a:t>to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operate</a:t>
            </a:r>
            <a:r>
              <a:rPr dirty="0" sz="18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001747"/>
                </a:solidFill>
                <a:latin typeface="Calibri"/>
                <a:cs typeface="Calibri"/>
              </a:rPr>
              <a:t>safely.</a:t>
            </a:r>
            <a:r>
              <a:rPr dirty="0" sz="1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Air</a:t>
            </a:r>
            <a:r>
              <a:rPr dirty="0" sz="1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filters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must</a:t>
            </a:r>
            <a:r>
              <a:rPr dirty="0" sz="18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also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be</a:t>
            </a:r>
            <a:r>
              <a:rPr dirty="0" sz="1800" spc="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checked regularly.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If</a:t>
            </a:r>
            <a:r>
              <a:rPr dirty="0" sz="18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18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internal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UPS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fans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don't</a:t>
            </a:r>
            <a:r>
              <a:rPr dirty="0" sz="18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work</a:t>
            </a:r>
            <a:r>
              <a:rPr dirty="0" sz="1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properly</a:t>
            </a:r>
            <a:r>
              <a:rPr dirty="0" sz="18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or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air</a:t>
            </a:r>
            <a:r>
              <a:rPr dirty="0" sz="18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filters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become</a:t>
            </a:r>
            <a:r>
              <a:rPr dirty="0" sz="18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clogged,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components</a:t>
            </a:r>
            <a:r>
              <a:rPr dirty="0" sz="18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run</a:t>
            </a:r>
            <a:r>
              <a:rPr dirty="0" sz="18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001747"/>
                </a:solidFill>
                <a:latin typeface="Calibri"/>
                <a:cs typeface="Calibri"/>
              </a:rPr>
              <a:t>at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much</a:t>
            </a:r>
            <a:r>
              <a:rPr dirty="0" sz="18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higher 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temperatures,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which reduces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1747"/>
                </a:solidFill>
                <a:latin typeface="Calibri"/>
                <a:cs typeface="Calibri"/>
              </a:rPr>
              <a:t>their</a:t>
            </a:r>
            <a:r>
              <a:rPr dirty="0" sz="18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1747"/>
                </a:solidFill>
                <a:latin typeface="Calibri"/>
                <a:cs typeface="Calibri"/>
              </a:rPr>
              <a:t>overall lifespan.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0" y="1685544"/>
            <a:ext cx="4063365" cy="4291965"/>
            <a:chOff x="0" y="1685544"/>
            <a:chExt cx="4063365" cy="429196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984" y="1685544"/>
              <a:ext cx="3809999" cy="3800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Batteries,</a:t>
            </a:r>
            <a:r>
              <a:rPr dirty="0" sz="3600" spc="-50"/>
              <a:t> </a:t>
            </a:r>
            <a:r>
              <a:rPr dirty="0" sz="3600"/>
              <a:t>One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25"/>
              <a:t> </a:t>
            </a:r>
            <a:r>
              <a:rPr dirty="0" sz="3600"/>
              <a:t>the</a:t>
            </a:r>
            <a:r>
              <a:rPr dirty="0" sz="3600" spc="-40"/>
              <a:t> </a:t>
            </a:r>
            <a:r>
              <a:rPr dirty="0" sz="3600"/>
              <a:t>Most</a:t>
            </a:r>
            <a:r>
              <a:rPr dirty="0" sz="3600" spc="-30"/>
              <a:t> </a:t>
            </a:r>
            <a:r>
              <a:rPr dirty="0" sz="3600"/>
              <a:t>Common</a:t>
            </a:r>
            <a:r>
              <a:rPr dirty="0" sz="3600" spc="-15"/>
              <a:t> </a:t>
            </a:r>
            <a:r>
              <a:rPr dirty="0" sz="3600"/>
              <a:t>Causes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40"/>
              <a:t> </a:t>
            </a:r>
            <a:r>
              <a:rPr dirty="0" sz="3600" spc="-25"/>
              <a:t>UPS </a:t>
            </a:r>
            <a:r>
              <a:rPr dirty="0" sz="3600"/>
              <a:t>System</a:t>
            </a:r>
            <a:r>
              <a:rPr dirty="0" sz="3600" spc="-210"/>
              <a:t> </a:t>
            </a:r>
            <a:r>
              <a:rPr dirty="0" sz="3600" spc="-10"/>
              <a:t>Failures.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00200"/>
            <a:ext cx="6014085" cy="4377055"/>
            <a:chOff x="0" y="1600200"/>
            <a:chExt cx="6014085" cy="437705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475" y="1600200"/>
              <a:ext cx="4872024" cy="38861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203610" y="1598156"/>
            <a:ext cx="4615815" cy="330454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316865" marR="67945" indent="-304165">
              <a:lnSpc>
                <a:spcPts val="2380"/>
              </a:lnSpc>
              <a:spcBef>
                <a:spcPts val="390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200">
                <a:latin typeface="Calibri"/>
                <a:cs typeface="Calibri"/>
              </a:rPr>
              <a:t>At</a:t>
            </a:r>
            <a:r>
              <a:rPr dirty="0" sz="2200" spc="-5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heart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of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every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UPS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system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are </a:t>
            </a:r>
            <a:r>
              <a:rPr dirty="0" sz="2200" spc="-10">
                <a:latin typeface="Calibri"/>
                <a:cs typeface="Calibri"/>
              </a:rPr>
              <a:t>batteries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which</a:t>
            </a:r>
            <a:r>
              <a:rPr dirty="0" sz="2200" spc="-9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require</a:t>
            </a:r>
            <a:r>
              <a:rPr dirty="0" sz="2200" spc="-9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regular checkups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to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ensure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they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remain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fit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to </a:t>
            </a:r>
            <a:r>
              <a:rPr dirty="0" sz="2200" spc="-10">
                <a:latin typeface="Calibri"/>
                <a:cs typeface="Calibri"/>
              </a:rPr>
              <a:t>protect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critical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loads.</a:t>
            </a:r>
            <a:endParaRPr sz="2200">
              <a:latin typeface="Calibri"/>
              <a:cs typeface="Calibri"/>
            </a:endParaRPr>
          </a:p>
          <a:p>
            <a:pPr marL="316865" marR="5080" indent="-304165">
              <a:lnSpc>
                <a:spcPts val="2380"/>
              </a:lnSpc>
              <a:spcBef>
                <a:spcPts val="178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200" spc="-10">
                <a:latin typeface="Calibri"/>
                <a:cs typeface="Calibri"/>
              </a:rPr>
              <a:t>Regardless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of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their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age,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batteries </a:t>
            </a:r>
            <a:r>
              <a:rPr dirty="0" sz="2200">
                <a:latin typeface="Calibri"/>
                <a:cs typeface="Calibri"/>
              </a:rPr>
              <a:t>should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be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inspected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semi-</a:t>
            </a:r>
            <a:r>
              <a:rPr dirty="0" sz="2200">
                <a:latin typeface="Calibri"/>
                <a:cs typeface="Calibri"/>
              </a:rPr>
              <a:t>annually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as </a:t>
            </a:r>
            <a:r>
              <a:rPr dirty="0" sz="2200">
                <a:latin typeface="Calibri"/>
                <a:cs typeface="Calibri"/>
              </a:rPr>
              <a:t>part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of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PM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visit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that</a:t>
            </a:r>
            <a:r>
              <a:rPr dirty="0" sz="2200" spc="-3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includes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testing </a:t>
            </a:r>
            <a:r>
              <a:rPr dirty="0" sz="2200">
                <a:latin typeface="Calibri"/>
                <a:cs typeface="Calibri"/>
              </a:rPr>
              <a:t>for</a:t>
            </a:r>
            <a:r>
              <a:rPr dirty="0" sz="2200" spc="-8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impedance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or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conductance,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as </a:t>
            </a:r>
            <a:r>
              <a:rPr dirty="0" sz="2200">
                <a:latin typeface="Calibri"/>
                <a:cs typeface="Calibri"/>
              </a:rPr>
              <a:t>well</a:t>
            </a:r>
            <a:r>
              <a:rPr dirty="0" sz="2200" spc="-5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as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jar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voltage</a:t>
            </a:r>
            <a:r>
              <a:rPr dirty="0" sz="2200" spc="-5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which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can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help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you </a:t>
            </a:r>
            <a:r>
              <a:rPr dirty="0" sz="2200" spc="-10">
                <a:latin typeface="Calibri"/>
                <a:cs typeface="Calibri"/>
              </a:rPr>
              <a:t>evaluate</a:t>
            </a:r>
            <a:r>
              <a:rPr dirty="0" sz="2200" spc="-8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any</a:t>
            </a:r>
            <a:r>
              <a:rPr dirty="0" sz="2200" spc="-8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potential</a:t>
            </a:r>
            <a:r>
              <a:rPr dirty="0" sz="2200" spc="-8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weaknesses.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65100" rIns="0" bIns="0" rtlCol="0" vert="horz">
            <a:spAutoFit/>
          </a:bodyPr>
          <a:lstStyle/>
          <a:p>
            <a:pPr marL="147955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Batteries,</a:t>
            </a:r>
            <a:r>
              <a:rPr dirty="0" sz="3600" spc="-50"/>
              <a:t> </a:t>
            </a:r>
            <a:r>
              <a:rPr dirty="0" sz="3600"/>
              <a:t>One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25"/>
              <a:t> </a:t>
            </a:r>
            <a:r>
              <a:rPr dirty="0" sz="3600"/>
              <a:t>the</a:t>
            </a:r>
            <a:r>
              <a:rPr dirty="0" sz="3600" spc="-40"/>
              <a:t> </a:t>
            </a:r>
            <a:r>
              <a:rPr dirty="0" sz="3600"/>
              <a:t>Most</a:t>
            </a:r>
            <a:r>
              <a:rPr dirty="0" sz="3600" spc="-30"/>
              <a:t> </a:t>
            </a:r>
            <a:r>
              <a:rPr dirty="0" sz="3600"/>
              <a:t>Common</a:t>
            </a:r>
            <a:r>
              <a:rPr dirty="0" sz="3600" spc="-15"/>
              <a:t> </a:t>
            </a:r>
            <a:r>
              <a:rPr dirty="0" sz="3600"/>
              <a:t>Causes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40"/>
              <a:t> </a:t>
            </a:r>
            <a:r>
              <a:rPr dirty="0" sz="3600" spc="-25"/>
              <a:t>UPS </a:t>
            </a:r>
            <a:r>
              <a:rPr dirty="0" sz="3600"/>
              <a:t>System</a:t>
            </a:r>
            <a:r>
              <a:rPr dirty="0" sz="3600" spc="-210"/>
              <a:t> </a:t>
            </a:r>
            <a:r>
              <a:rPr dirty="0" sz="3600" spc="-10"/>
              <a:t>Failures.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1475" y="1714500"/>
            <a:ext cx="4875275" cy="36575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203610" y="3122156"/>
            <a:ext cx="403606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>
                <a:latin typeface="Calibri"/>
                <a:cs typeface="Calibri"/>
              </a:rPr>
              <a:t>A</a:t>
            </a:r>
            <a:r>
              <a:rPr dirty="0" sz="5400" spc="-5">
                <a:latin typeface="Calibri"/>
                <a:cs typeface="Calibri"/>
              </a:rPr>
              <a:t> </a:t>
            </a:r>
            <a:r>
              <a:rPr dirty="0" sz="5400">
                <a:latin typeface="Calibri"/>
                <a:cs typeface="Calibri"/>
              </a:rPr>
              <a:t>lack of</a:t>
            </a:r>
            <a:r>
              <a:rPr dirty="0" sz="5400" spc="5">
                <a:latin typeface="Calibri"/>
                <a:cs typeface="Calibri"/>
              </a:rPr>
              <a:t> </a:t>
            </a:r>
            <a:r>
              <a:rPr dirty="0" sz="5400" spc="-10">
                <a:latin typeface="Calibri"/>
                <a:cs typeface="Calibri"/>
              </a:rPr>
              <a:t>this…</a:t>
            </a:r>
            <a:endParaRPr sz="54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Batteries,</a:t>
            </a:r>
            <a:r>
              <a:rPr dirty="0" sz="3600" spc="-50"/>
              <a:t> </a:t>
            </a:r>
            <a:r>
              <a:rPr dirty="0" sz="3600"/>
              <a:t>One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25"/>
              <a:t> </a:t>
            </a:r>
            <a:r>
              <a:rPr dirty="0" sz="3600"/>
              <a:t>the</a:t>
            </a:r>
            <a:r>
              <a:rPr dirty="0" sz="3600" spc="-40"/>
              <a:t> </a:t>
            </a:r>
            <a:r>
              <a:rPr dirty="0" sz="3600"/>
              <a:t>Most</a:t>
            </a:r>
            <a:r>
              <a:rPr dirty="0" sz="3600" spc="-30"/>
              <a:t> </a:t>
            </a:r>
            <a:r>
              <a:rPr dirty="0" sz="3600"/>
              <a:t>Common</a:t>
            </a:r>
            <a:r>
              <a:rPr dirty="0" sz="3600" spc="-15"/>
              <a:t> </a:t>
            </a:r>
            <a:r>
              <a:rPr dirty="0" sz="3600"/>
              <a:t>Causes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40"/>
              <a:t> </a:t>
            </a:r>
            <a:r>
              <a:rPr dirty="0" sz="3600" spc="-25"/>
              <a:t>UPS </a:t>
            </a:r>
            <a:r>
              <a:rPr dirty="0" sz="3600"/>
              <a:t>System</a:t>
            </a:r>
            <a:r>
              <a:rPr dirty="0" sz="3600" spc="-210"/>
              <a:t> </a:t>
            </a:r>
            <a:r>
              <a:rPr dirty="0" sz="3600" spc="-10"/>
              <a:t>Failures.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5251" y="1600200"/>
            <a:ext cx="3886199" cy="38861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6203610" y="2831072"/>
            <a:ext cx="42767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latin typeface="Calibri"/>
                <a:cs typeface="Calibri"/>
              </a:rPr>
              <a:t>Can</a:t>
            </a:r>
            <a:r>
              <a:rPr dirty="0" sz="4800" spc="-30">
                <a:latin typeface="Calibri"/>
                <a:cs typeface="Calibri"/>
              </a:rPr>
              <a:t> </a:t>
            </a:r>
            <a:r>
              <a:rPr dirty="0" sz="4800">
                <a:latin typeface="Calibri"/>
                <a:cs typeface="Calibri"/>
              </a:rPr>
              <a:t>lead</a:t>
            </a:r>
            <a:r>
              <a:rPr dirty="0" sz="4800" spc="-20">
                <a:latin typeface="Calibri"/>
                <a:cs typeface="Calibri"/>
              </a:rPr>
              <a:t> </a:t>
            </a:r>
            <a:r>
              <a:rPr dirty="0" sz="4800">
                <a:latin typeface="Calibri"/>
                <a:cs typeface="Calibri"/>
              </a:rPr>
              <a:t>to</a:t>
            </a:r>
            <a:r>
              <a:rPr dirty="0" sz="4800" spc="-20">
                <a:latin typeface="Calibri"/>
                <a:cs typeface="Calibri"/>
              </a:rPr>
              <a:t> </a:t>
            </a:r>
            <a:r>
              <a:rPr dirty="0" sz="4800" spc="-10">
                <a:latin typeface="Calibri"/>
                <a:cs typeface="Calibri"/>
              </a:rPr>
              <a:t>this…</a:t>
            </a:r>
            <a:endParaRPr sz="4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Batteries,</a:t>
            </a:r>
            <a:r>
              <a:rPr dirty="0" sz="3600" spc="-50"/>
              <a:t> </a:t>
            </a:r>
            <a:r>
              <a:rPr dirty="0" sz="3600"/>
              <a:t>One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25"/>
              <a:t> </a:t>
            </a:r>
            <a:r>
              <a:rPr dirty="0" sz="3600"/>
              <a:t>the</a:t>
            </a:r>
            <a:r>
              <a:rPr dirty="0" sz="3600" spc="-40"/>
              <a:t> </a:t>
            </a:r>
            <a:r>
              <a:rPr dirty="0" sz="3600"/>
              <a:t>Most</a:t>
            </a:r>
            <a:r>
              <a:rPr dirty="0" sz="3600" spc="-30"/>
              <a:t> </a:t>
            </a:r>
            <a:r>
              <a:rPr dirty="0" sz="3600"/>
              <a:t>Common</a:t>
            </a:r>
            <a:r>
              <a:rPr dirty="0" sz="3600" spc="-15"/>
              <a:t> </a:t>
            </a:r>
            <a:r>
              <a:rPr dirty="0" sz="3600"/>
              <a:t>Causes</a:t>
            </a:r>
            <a:r>
              <a:rPr dirty="0" sz="3600" spc="-50"/>
              <a:t> </a:t>
            </a:r>
            <a:r>
              <a:rPr dirty="0" sz="3600"/>
              <a:t>of</a:t>
            </a:r>
            <a:r>
              <a:rPr dirty="0" sz="3600" spc="-40"/>
              <a:t> </a:t>
            </a:r>
            <a:r>
              <a:rPr dirty="0" sz="3600" spc="-25"/>
              <a:t>UPS </a:t>
            </a:r>
            <a:r>
              <a:rPr dirty="0" sz="3600"/>
              <a:t>System</a:t>
            </a:r>
            <a:r>
              <a:rPr dirty="0" sz="3600" spc="-210"/>
              <a:t> </a:t>
            </a:r>
            <a:r>
              <a:rPr dirty="0" sz="3600" spc="-10"/>
              <a:t>Failures.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3155610" y="3135872"/>
            <a:ext cx="248094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latin typeface="Calibri"/>
                <a:cs typeface="Calibri"/>
              </a:rPr>
              <a:t>And </a:t>
            </a:r>
            <a:r>
              <a:rPr dirty="0" sz="4800" spc="-20">
                <a:latin typeface="Calibri"/>
                <a:cs typeface="Calibri"/>
              </a:rPr>
              <a:t>this…</a:t>
            </a:r>
            <a:endParaRPr sz="4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3476" y="1981200"/>
            <a:ext cx="4762499" cy="35722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0610" y="176099"/>
            <a:ext cx="5021580" cy="51371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/>
              <a:t>Routine</a:t>
            </a:r>
            <a:r>
              <a:rPr dirty="0" sz="3200" spc="-85"/>
              <a:t> </a:t>
            </a:r>
            <a:r>
              <a:rPr dirty="0" sz="3200"/>
              <a:t>Battery</a:t>
            </a:r>
            <a:r>
              <a:rPr dirty="0" sz="3200" spc="-75"/>
              <a:t> </a:t>
            </a:r>
            <a:r>
              <a:rPr dirty="0" sz="3200" spc="-30"/>
              <a:t>Testing</a:t>
            </a:r>
            <a:r>
              <a:rPr dirty="0" sz="3200" spc="-80"/>
              <a:t> </a:t>
            </a:r>
            <a:r>
              <a:rPr dirty="0" sz="3200"/>
              <a:t>a</a:t>
            </a:r>
            <a:r>
              <a:rPr dirty="0" sz="3200" spc="-65"/>
              <a:t> </a:t>
            </a:r>
            <a:r>
              <a:rPr dirty="0" sz="3200" spc="-20"/>
              <a:t>Must</a:t>
            </a:r>
            <a:endParaRPr sz="3200"/>
          </a:p>
        </p:txBody>
      </p:sp>
      <p:sp>
        <p:nvSpPr>
          <p:cNvPr id="3" name="object 3" descr=""/>
          <p:cNvSpPr txBox="1"/>
          <p:nvPr/>
        </p:nvSpPr>
        <p:spPr>
          <a:xfrm>
            <a:off x="1250610" y="1601204"/>
            <a:ext cx="4538345" cy="3806190"/>
          </a:xfrm>
          <a:prstGeom prst="rect">
            <a:avLst/>
          </a:prstGeom>
        </p:spPr>
        <p:txBody>
          <a:bodyPr wrap="square" lIns="0" tIns="47625" rIns="0" bIns="0" rtlCol="0" vert="horz">
            <a:spAutoFit/>
          </a:bodyPr>
          <a:lstStyle/>
          <a:p>
            <a:pPr marL="316865" marR="5080" indent="-304800">
              <a:lnSpc>
                <a:spcPts val="2160"/>
              </a:lnSpc>
              <a:spcBef>
                <a:spcPts val="37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000">
                <a:latin typeface="Calibri"/>
                <a:cs typeface="Calibri"/>
              </a:rPr>
              <a:t>It</a:t>
            </a:r>
            <a:r>
              <a:rPr dirty="0" sz="2000" spc="-5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is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highly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desirable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to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test UPS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batteries </a:t>
            </a:r>
            <a:r>
              <a:rPr dirty="0" sz="2000">
                <a:latin typeface="Calibri"/>
                <a:cs typeface="Calibri"/>
              </a:rPr>
              <a:t>every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6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months.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It</a:t>
            </a:r>
            <a:r>
              <a:rPr dirty="0" sz="2000" spc="-2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should</a:t>
            </a:r>
            <a:r>
              <a:rPr dirty="0" sz="2000" spc="-5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be</a:t>
            </a:r>
            <a:r>
              <a:rPr dirty="0" sz="2000" spc="-3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noted</a:t>
            </a:r>
            <a:r>
              <a:rPr dirty="0" sz="2000" spc="-45" i="1">
                <a:latin typeface="Calibri"/>
                <a:cs typeface="Calibri"/>
              </a:rPr>
              <a:t> </a:t>
            </a:r>
            <a:r>
              <a:rPr dirty="0" sz="2000" spc="-20" i="1">
                <a:latin typeface="Calibri"/>
                <a:cs typeface="Calibri"/>
              </a:rPr>
              <a:t>that</a:t>
            </a:r>
            <a:r>
              <a:rPr dirty="0" sz="2000" spc="-2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some</a:t>
            </a:r>
            <a:r>
              <a:rPr dirty="0" sz="2000" spc="-2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newer</a:t>
            </a:r>
            <a:r>
              <a:rPr dirty="0" sz="2000" spc="-4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UPS</a:t>
            </a:r>
            <a:r>
              <a:rPr dirty="0" sz="2000" spc="5" i="1">
                <a:latin typeface="Calibri"/>
                <a:cs typeface="Calibri"/>
              </a:rPr>
              <a:t> </a:t>
            </a:r>
            <a:r>
              <a:rPr dirty="0" sz="2000" spc="-10" i="1">
                <a:latin typeface="Calibri"/>
                <a:cs typeface="Calibri"/>
              </a:rPr>
              <a:t>systems</a:t>
            </a:r>
            <a:r>
              <a:rPr dirty="0" sz="2000" spc="-2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have</a:t>
            </a:r>
            <a:r>
              <a:rPr dirty="0" sz="2000" spc="420" i="1">
                <a:latin typeface="Calibri"/>
                <a:cs typeface="Calibri"/>
              </a:rPr>
              <a:t> </a:t>
            </a:r>
            <a:r>
              <a:rPr dirty="0" sz="2000" spc="-10" i="1">
                <a:latin typeface="Calibri"/>
                <a:cs typeface="Calibri"/>
              </a:rPr>
              <a:t>built-</a:t>
            </a:r>
            <a:r>
              <a:rPr dirty="0" sz="2000" spc="-25" i="1">
                <a:latin typeface="Calibri"/>
                <a:cs typeface="Calibri"/>
              </a:rPr>
              <a:t>in </a:t>
            </a:r>
            <a:r>
              <a:rPr dirty="0" sz="2000" i="1">
                <a:latin typeface="Calibri"/>
                <a:cs typeface="Calibri"/>
              </a:rPr>
              <a:t>battery</a:t>
            </a:r>
            <a:r>
              <a:rPr dirty="0" sz="2000" spc="-6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testing</a:t>
            </a:r>
            <a:r>
              <a:rPr dirty="0" sz="2000" spc="-5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capabilities</a:t>
            </a:r>
            <a:r>
              <a:rPr dirty="0" sz="2000" spc="-3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which</a:t>
            </a:r>
            <a:r>
              <a:rPr dirty="0" sz="2000" spc="-4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can</a:t>
            </a:r>
            <a:r>
              <a:rPr dirty="0" sz="2000" spc="-40" i="1">
                <a:latin typeface="Calibri"/>
                <a:cs typeface="Calibri"/>
              </a:rPr>
              <a:t> </a:t>
            </a:r>
            <a:r>
              <a:rPr dirty="0" sz="2000" spc="-25" i="1">
                <a:latin typeface="Calibri"/>
                <a:cs typeface="Calibri"/>
              </a:rPr>
              <a:t>be </a:t>
            </a:r>
            <a:r>
              <a:rPr dirty="0" sz="2000" i="1">
                <a:latin typeface="Calibri"/>
                <a:cs typeface="Calibri"/>
              </a:rPr>
              <a:t>programmed</a:t>
            </a:r>
            <a:r>
              <a:rPr dirty="0" sz="2000" spc="-5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to</a:t>
            </a:r>
            <a:r>
              <a:rPr dirty="0" sz="2000" spc="-2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operate</a:t>
            </a:r>
            <a:r>
              <a:rPr dirty="0" sz="2000" spc="-4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on</a:t>
            </a:r>
            <a:r>
              <a:rPr dirty="0" sz="2000" spc="-3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a</a:t>
            </a:r>
            <a:r>
              <a:rPr dirty="0" sz="2000" spc="-25" i="1">
                <a:latin typeface="Calibri"/>
                <a:cs typeface="Calibri"/>
              </a:rPr>
              <a:t> </a:t>
            </a:r>
            <a:r>
              <a:rPr dirty="0" sz="2000" spc="-10" i="1">
                <a:latin typeface="Calibri"/>
                <a:cs typeface="Calibri"/>
              </a:rPr>
              <a:t>specific schedule.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1747"/>
              </a:buClr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316865" marR="26034" indent="-304165">
              <a:lnSpc>
                <a:spcPts val="2160"/>
              </a:lnSpc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000">
                <a:latin typeface="Calibri"/>
                <a:cs typeface="Calibri"/>
              </a:rPr>
              <a:t>As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is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shown</a:t>
            </a:r>
            <a:r>
              <a:rPr dirty="0" sz="2000" spc="-4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in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example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here,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Jar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24 </a:t>
            </a:r>
            <a:r>
              <a:rPr dirty="0" sz="2000">
                <a:latin typeface="Calibri"/>
                <a:cs typeface="Calibri"/>
              </a:rPr>
              <a:t>has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failed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making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this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string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and</a:t>
            </a:r>
            <a:r>
              <a:rPr dirty="0" sz="2000" spc="-2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the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 spc="-25">
                <a:latin typeface="Calibri"/>
                <a:cs typeface="Calibri"/>
              </a:rPr>
              <a:t>UPS </a:t>
            </a:r>
            <a:r>
              <a:rPr dirty="0" sz="2000">
                <a:latin typeface="Calibri"/>
                <a:cs typeface="Calibri"/>
              </a:rPr>
              <a:t>system</a:t>
            </a:r>
            <a:r>
              <a:rPr dirty="0" sz="2000" spc="-2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at</a:t>
            </a:r>
            <a:r>
              <a:rPr dirty="0" sz="2000" spc="-1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risk</a:t>
            </a:r>
            <a:r>
              <a:rPr dirty="0" sz="2000" spc="-1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during</a:t>
            </a:r>
            <a:r>
              <a:rPr dirty="0" sz="2000" spc="-45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a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loss</a:t>
            </a:r>
            <a:r>
              <a:rPr dirty="0" sz="2000" spc="-30">
                <a:latin typeface="Calibri"/>
                <a:cs typeface="Calibri"/>
              </a:rPr>
              <a:t> </a:t>
            </a:r>
            <a:r>
              <a:rPr dirty="0" sz="2000">
                <a:latin typeface="Calibri"/>
                <a:cs typeface="Calibri"/>
              </a:rPr>
              <a:t>of</a:t>
            </a:r>
            <a:r>
              <a:rPr dirty="0" sz="2000" spc="-35">
                <a:latin typeface="Calibri"/>
                <a:cs typeface="Calibri"/>
              </a:rPr>
              <a:t> </a:t>
            </a:r>
            <a:r>
              <a:rPr dirty="0" sz="2000" spc="-10">
                <a:latin typeface="Calibri"/>
                <a:cs typeface="Calibri"/>
              </a:rPr>
              <a:t>utility power.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001747"/>
              </a:buClr>
              <a:buFont typeface="Arial"/>
              <a:buChar char="•"/>
            </a:pPr>
            <a:endParaRPr sz="1450">
              <a:latin typeface="Calibri"/>
              <a:cs typeface="Calibri"/>
            </a:endParaRPr>
          </a:p>
          <a:p>
            <a:pPr marL="316865" marR="101600" indent="-304165">
              <a:lnSpc>
                <a:spcPts val="2160"/>
              </a:lnSpc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000">
                <a:latin typeface="Calibri"/>
                <a:cs typeface="Calibri"/>
              </a:rPr>
              <a:t>NOTE:</a:t>
            </a:r>
            <a:r>
              <a:rPr dirty="0" sz="2000" spc="-60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These</a:t>
            </a:r>
            <a:r>
              <a:rPr dirty="0" sz="2000" spc="-5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batteries</a:t>
            </a:r>
            <a:r>
              <a:rPr dirty="0" sz="2000" spc="-4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where</a:t>
            </a:r>
            <a:r>
              <a:rPr dirty="0" sz="2000" spc="-5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less</a:t>
            </a:r>
            <a:r>
              <a:rPr dirty="0" sz="2000" spc="-4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than</a:t>
            </a:r>
            <a:r>
              <a:rPr dirty="0" sz="2000" spc="-35" i="1">
                <a:latin typeface="Calibri"/>
                <a:cs typeface="Calibri"/>
              </a:rPr>
              <a:t> </a:t>
            </a:r>
            <a:r>
              <a:rPr dirty="0" sz="2000" spc="-50" i="1">
                <a:latin typeface="Calibri"/>
                <a:cs typeface="Calibri"/>
              </a:rPr>
              <a:t>3</a:t>
            </a:r>
            <a:r>
              <a:rPr dirty="0" sz="2000" spc="-5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years</a:t>
            </a:r>
            <a:r>
              <a:rPr dirty="0" sz="2000" spc="-3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old</a:t>
            </a:r>
            <a:r>
              <a:rPr dirty="0" sz="2000" spc="-1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at</a:t>
            </a:r>
            <a:r>
              <a:rPr dirty="0" sz="2000" spc="-1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the</a:t>
            </a:r>
            <a:r>
              <a:rPr dirty="0" sz="2000" spc="-20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time of</a:t>
            </a:r>
            <a:r>
              <a:rPr dirty="0" sz="2000" spc="-15" i="1">
                <a:latin typeface="Calibri"/>
                <a:cs typeface="Calibri"/>
              </a:rPr>
              <a:t> </a:t>
            </a:r>
            <a:r>
              <a:rPr dirty="0" sz="2000" i="1">
                <a:latin typeface="Calibri"/>
                <a:cs typeface="Calibri"/>
              </a:rPr>
              <a:t>this</a:t>
            </a:r>
            <a:r>
              <a:rPr dirty="0" sz="2000" spc="-10" i="1">
                <a:latin typeface="Calibri"/>
                <a:cs typeface="Calibri"/>
              </a:rPr>
              <a:t> test.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289484" y="763523"/>
            <a:ext cx="5443855" cy="4723130"/>
            <a:chOff x="6289484" y="763523"/>
            <a:chExt cx="5443855" cy="472313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4120" y="763523"/>
              <a:ext cx="5439155" cy="4722875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6294881" y="3963162"/>
              <a:ext cx="5316220" cy="152400"/>
            </a:xfrm>
            <a:custGeom>
              <a:avLst/>
              <a:gdLst/>
              <a:ahLst/>
              <a:cxnLst/>
              <a:rect l="l" t="t" r="r" b="b"/>
              <a:pathLst>
                <a:path w="5316220" h="152400">
                  <a:moveTo>
                    <a:pt x="0" y="0"/>
                  </a:moveTo>
                  <a:lnTo>
                    <a:pt x="5315712" y="0"/>
                  </a:lnTo>
                  <a:lnTo>
                    <a:pt x="5315712" y="152400"/>
                  </a:lnTo>
                  <a:lnTo>
                    <a:pt x="0" y="152400"/>
                  </a:lnTo>
                  <a:lnTo>
                    <a:pt x="0" y="0"/>
                  </a:lnTo>
                  <a:close/>
                </a:path>
              </a:pathLst>
            </a:custGeom>
            <a:ln w="1079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  <p:transition spd="slow">
    <p:split orient="vert" dir="ou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Capacitor</a:t>
            </a:r>
            <a:r>
              <a:rPr dirty="0" sz="3600" spc="-65"/>
              <a:t> </a:t>
            </a:r>
            <a:r>
              <a:rPr dirty="0" sz="3600"/>
              <a:t>Failures,</a:t>
            </a:r>
            <a:r>
              <a:rPr dirty="0" sz="3600" spc="-65"/>
              <a:t> </a:t>
            </a:r>
            <a:r>
              <a:rPr dirty="0" sz="3600"/>
              <a:t>What</a:t>
            </a:r>
            <a:r>
              <a:rPr dirty="0" sz="3600" spc="-55"/>
              <a:t> </a:t>
            </a:r>
            <a:r>
              <a:rPr dirty="0" sz="3600"/>
              <a:t>a</a:t>
            </a:r>
            <a:r>
              <a:rPr dirty="0" sz="3600" spc="-70"/>
              <a:t> </a:t>
            </a:r>
            <a:r>
              <a:rPr dirty="0" sz="3600" spc="-20"/>
              <a:t>Mess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5276" y="1600200"/>
            <a:ext cx="6086474" cy="3886200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1328082" y="1582919"/>
            <a:ext cx="3206115" cy="352552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  <a:tabLst>
                <a:tab pos="1532890" algn="l"/>
              </a:tabLst>
            </a:pP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While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battery</a:t>
            </a:r>
            <a:r>
              <a:rPr dirty="0" sz="2800" spc="-10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failures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cause</a:t>
            </a:r>
            <a:r>
              <a:rPr dirty="0" sz="28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loss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of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8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protected</a:t>
            </a:r>
            <a:r>
              <a:rPr dirty="0" sz="2800" spc="-1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load, catastrophic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capacitor failures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can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be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far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worse</a:t>
            </a:r>
            <a:r>
              <a:rPr dirty="0" sz="2800" spc="-10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by</a:t>
            </a:r>
            <a:r>
              <a:rPr dirty="0" sz="28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causing extensive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	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equipment damage.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ou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Input</a:t>
            </a:r>
            <a:r>
              <a:rPr dirty="0" sz="3600" spc="-25"/>
              <a:t> </a:t>
            </a:r>
            <a:r>
              <a:rPr dirty="0" sz="3600"/>
              <a:t>Filter</a:t>
            </a:r>
            <a:r>
              <a:rPr dirty="0" sz="3600" spc="-20"/>
              <a:t> </a:t>
            </a:r>
            <a:r>
              <a:rPr dirty="0" sz="3600" spc="-10"/>
              <a:t>Assembly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3079412" y="1814655"/>
            <a:ext cx="7757795" cy="68389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660"/>
              </a:spcBef>
            </a:pP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This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was</a:t>
            </a:r>
            <a:r>
              <a:rPr dirty="0" sz="24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failure</a:t>
            </a:r>
            <a:r>
              <a:rPr dirty="0" sz="24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in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“C”</a:t>
            </a:r>
            <a:r>
              <a:rPr dirty="0" sz="24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phase</a:t>
            </a:r>
            <a:r>
              <a:rPr dirty="0" sz="2400" spc="-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input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filter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1747"/>
                </a:solidFill>
                <a:latin typeface="Calibri"/>
                <a:cs typeface="Calibri"/>
              </a:rPr>
              <a:t>(capacitors).</a:t>
            </a:r>
            <a:r>
              <a:rPr dirty="0" sz="24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This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caused</a:t>
            </a:r>
            <a:r>
              <a:rPr dirty="0" sz="24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multiple</a:t>
            </a:r>
            <a:r>
              <a:rPr dirty="0" sz="24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component</a:t>
            </a:r>
            <a:r>
              <a:rPr dirty="0" sz="24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failures</a:t>
            </a:r>
            <a:r>
              <a:rPr dirty="0" sz="24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through</a:t>
            </a:r>
            <a:r>
              <a:rPr dirty="0" sz="24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out</a:t>
            </a:r>
            <a:r>
              <a:rPr dirty="0" sz="24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4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001747"/>
                </a:solidFill>
                <a:latin typeface="Calibri"/>
                <a:cs typeface="Calibri"/>
              </a:rPr>
              <a:t>UPS.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676" y="1371600"/>
            <a:ext cx="2186939" cy="396239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8876" y="2718816"/>
            <a:ext cx="7030211" cy="28437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ou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Additional</a:t>
            </a:r>
            <a:r>
              <a:rPr dirty="0" sz="3600" spc="10"/>
              <a:t> </a:t>
            </a:r>
            <a:r>
              <a:rPr dirty="0" sz="3600" spc="-10"/>
              <a:t>Damage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040892"/>
            <a:ext cx="7917180" cy="4936490"/>
            <a:chOff x="0" y="1040892"/>
            <a:chExt cx="7917180" cy="4936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8376" y="1040892"/>
              <a:ext cx="4908803" cy="284530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06524"/>
              <a:ext cx="3198875" cy="35265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026734" y="2758151"/>
            <a:ext cx="3296920" cy="3141345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Control</a:t>
            </a:r>
            <a:r>
              <a:rPr dirty="0" sz="28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cables,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one</a:t>
            </a:r>
            <a:r>
              <a:rPr dirty="0" sz="28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of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inverter</a:t>
            </a:r>
            <a:r>
              <a:rPr dirty="0" sz="28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IGBT’s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(insulated-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gate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bipolar transistor)</a:t>
            </a:r>
            <a:r>
              <a:rPr dirty="0" sz="28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along</a:t>
            </a:r>
            <a:r>
              <a:rPr dirty="0" sz="2800" spc="-114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with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IGBT</a:t>
            </a:r>
            <a:r>
              <a:rPr dirty="0" sz="2800" spc="-1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control</a:t>
            </a:r>
            <a:r>
              <a:rPr dirty="0" sz="28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board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where</a:t>
            </a:r>
            <a:r>
              <a:rPr dirty="0" sz="2800" spc="-1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damaged</a:t>
            </a:r>
            <a:r>
              <a:rPr dirty="0" sz="2800" spc="-114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due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failure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filters/</a:t>
            </a:r>
            <a:r>
              <a:rPr dirty="0" sz="2800" spc="-9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capacitors.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3476" y="0"/>
            <a:ext cx="2456687" cy="277825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ou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61339" rIns="0" bIns="0" rtlCol="0" vert="horz">
            <a:spAutoFit/>
          </a:bodyPr>
          <a:lstStyle/>
          <a:p>
            <a:pPr marL="9017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Root</a:t>
            </a:r>
            <a:r>
              <a:rPr dirty="0" sz="3600" spc="-60"/>
              <a:t> </a:t>
            </a:r>
            <a:r>
              <a:rPr dirty="0" sz="3600"/>
              <a:t>Cause</a:t>
            </a:r>
            <a:r>
              <a:rPr dirty="0" sz="3600" spc="-65"/>
              <a:t> </a:t>
            </a:r>
            <a:r>
              <a:rPr dirty="0" sz="3600"/>
              <a:t>Analysis</a:t>
            </a:r>
            <a:r>
              <a:rPr dirty="0" sz="3600" spc="-50"/>
              <a:t> </a:t>
            </a:r>
            <a:r>
              <a:rPr dirty="0" sz="3600" spc="-10"/>
              <a:t>(RNA)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985658" y="1839029"/>
            <a:ext cx="7266940" cy="3587115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Failure</a:t>
            </a:r>
            <a:r>
              <a:rPr dirty="0" sz="3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3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an</a:t>
            </a:r>
            <a:r>
              <a:rPr dirty="0" sz="3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1747"/>
                </a:solidFill>
                <a:latin typeface="Calibri"/>
                <a:cs typeface="Calibri"/>
              </a:rPr>
              <a:t>HVAC</a:t>
            </a:r>
            <a:r>
              <a:rPr dirty="0" sz="3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system,</a:t>
            </a:r>
            <a:r>
              <a:rPr dirty="0" sz="3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earlier</a:t>
            </a:r>
            <a:r>
              <a:rPr dirty="0" sz="32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in</a:t>
            </a:r>
            <a:r>
              <a:rPr dirty="0" sz="3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3200" spc="-45">
                <a:solidFill>
                  <a:srgbClr val="001747"/>
                </a:solidFill>
                <a:latin typeface="Calibri"/>
                <a:cs typeface="Calibri"/>
              </a:rPr>
              <a:t>year,</a:t>
            </a:r>
            <a:r>
              <a:rPr dirty="0" sz="32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had</a:t>
            </a:r>
            <a:r>
              <a:rPr dirty="0" sz="3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caused</a:t>
            </a:r>
            <a:r>
              <a:rPr dirty="0" sz="3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an</a:t>
            </a:r>
            <a:r>
              <a:rPr dirty="0" sz="3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elevated</a:t>
            </a:r>
            <a:r>
              <a:rPr dirty="0" sz="3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1747"/>
                </a:solidFill>
                <a:latin typeface="Calibri"/>
                <a:cs typeface="Calibri"/>
              </a:rPr>
              <a:t>operating temperature</a:t>
            </a:r>
            <a:r>
              <a:rPr dirty="0" sz="3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in</a:t>
            </a:r>
            <a:r>
              <a:rPr dirty="0" sz="3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32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3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area</a:t>
            </a:r>
            <a:r>
              <a:rPr dirty="0" sz="3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over</a:t>
            </a:r>
            <a:r>
              <a:rPr dirty="0" sz="3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1747"/>
                </a:solidFill>
                <a:latin typeface="Calibri"/>
                <a:cs typeface="Calibri"/>
              </a:rPr>
              <a:t>an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extended</a:t>
            </a:r>
            <a:r>
              <a:rPr dirty="0" sz="3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period</a:t>
            </a:r>
            <a:r>
              <a:rPr dirty="0" sz="32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3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time.</a:t>
            </a:r>
            <a:r>
              <a:rPr dirty="0" sz="3200" spc="-1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It</a:t>
            </a:r>
            <a:r>
              <a:rPr dirty="0" sz="3200" spc="-1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32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believed</a:t>
            </a:r>
            <a:r>
              <a:rPr dirty="0" sz="3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over</a:t>
            </a:r>
            <a:r>
              <a:rPr dirty="0" sz="32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temp</a:t>
            </a:r>
            <a:r>
              <a:rPr dirty="0" sz="3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condition</a:t>
            </a:r>
            <a:r>
              <a:rPr dirty="0" sz="3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greatly</a:t>
            </a:r>
            <a:r>
              <a:rPr dirty="0" sz="3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degraded</a:t>
            </a:r>
            <a:r>
              <a:rPr dirty="0" sz="3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capacitors</a:t>
            </a:r>
            <a:r>
              <a:rPr dirty="0" sz="3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which</a:t>
            </a:r>
            <a:r>
              <a:rPr dirty="0" sz="3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lead</a:t>
            </a:r>
            <a:r>
              <a:rPr dirty="0" sz="3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3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3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1747"/>
                </a:solidFill>
                <a:latin typeface="Calibri"/>
                <a:cs typeface="Calibri"/>
              </a:rPr>
              <a:t>failure.</a:t>
            </a:r>
            <a:r>
              <a:rPr dirty="0" sz="3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10">
                <a:solidFill>
                  <a:srgbClr val="001747"/>
                </a:solidFill>
                <a:latin typeface="Calibri"/>
                <a:cs typeface="Calibri"/>
              </a:rPr>
              <a:t>NOTE: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3200" spc="-30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capacitors</a:t>
            </a:r>
            <a:r>
              <a:rPr dirty="0" sz="3200" spc="1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where</a:t>
            </a:r>
            <a:r>
              <a:rPr dirty="0" sz="3200" spc="-30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only</a:t>
            </a:r>
            <a:r>
              <a:rPr dirty="0" sz="3200" spc="-1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3</a:t>
            </a:r>
            <a:r>
              <a:rPr dirty="0" sz="3200" spc="-1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years</a:t>
            </a:r>
            <a:r>
              <a:rPr dirty="0" sz="3200" spc="-1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old</a:t>
            </a:r>
            <a:r>
              <a:rPr dirty="0" sz="3200" spc="-1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at</a:t>
            </a:r>
            <a:r>
              <a:rPr dirty="0" sz="3200" spc="-1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spc="-25" i="1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3200" spc="-2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time</a:t>
            </a:r>
            <a:r>
              <a:rPr dirty="0" sz="3200" spc="-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3200" spc="-25" i="1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3200" i="1">
                <a:solidFill>
                  <a:srgbClr val="001747"/>
                </a:solidFill>
                <a:latin typeface="Calibri"/>
                <a:cs typeface="Calibri"/>
              </a:rPr>
              <a:t>the </a:t>
            </a:r>
            <a:r>
              <a:rPr dirty="0" sz="3200" spc="-10" i="1">
                <a:solidFill>
                  <a:srgbClr val="001747"/>
                </a:solidFill>
                <a:latin typeface="Calibri"/>
                <a:cs typeface="Calibri"/>
              </a:rPr>
              <a:t>failure.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6276" y="205740"/>
            <a:ext cx="2209799" cy="545744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ou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7" y="3124200"/>
            <a:ext cx="1612391" cy="800087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" y="5391911"/>
            <a:ext cx="12178283" cy="146303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102728" y="570202"/>
            <a:ext cx="8591550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3175">
              <a:lnSpc>
                <a:spcPct val="100000"/>
              </a:lnSpc>
              <a:spcBef>
                <a:spcPts val="100"/>
              </a:spcBef>
            </a:pPr>
            <a:r>
              <a:rPr dirty="0"/>
              <a:t>- 48V DC</a:t>
            </a:r>
            <a:r>
              <a:rPr dirty="0" spc="5"/>
              <a:t> </a:t>
            </a:r>
            <a:r>
              <a:rPr dirty="0" spc="-10"/>
              <a:t>P</a:t>
            </a:r>
            <a:r>
              <a:rPr dirty="0" spc="85"/>
              <a:t>o</a:t>
            </a:r>
            <a:r>
              <a:rPr dirty="0" spc="50"/>
              <a:t>w</a:t>
            </a:r>
            <a:r>
              <a:rPr dirty="0" spc="100"/>
              <a:t>e</a:t>
            </a:r>
            <a:r>
              <a:rPr dirty="0" spc="-405"/>
              <a:t>r</a:t>
            </a:r>
            <a:r>
              <a:rPr dirty="0" spc="105"/>
              <a:t>,</a:t>
            </a:r>
          </a:p>
          <a:p>
            <a:pPr algn="ctr">
              <a:lnSpc>
                <a:spcPct val="100000"/>
              </a:lnSpc>
            </a:pPr>
            <a:r>
              <a:rPr dirty="0"/>
              <a:t>The</a:t>
            </a:r>
            <a:r>
              <a:rPr dirty="0" spc="-70"/>
              <a:t> </a:t>
            </a:r>
            <a:r>
              <a:rPr dirty="0"/>
              <a:t>Historical</a:t>
            </a:r>
            <a:r>
              <a:rPr dirty="0" spc="-90"/>
              <a:t> </a:t>
            </a:r>
            <a:r>
              <a:rPr dirty="0"/>
              <a:t>Choice</a:t>
            </a:r>
            <a:r>
              <a:rPr dirty="0" spc="-70"/>
              <a:t> </a:t>
            </a:r>
            <a:r>
              <a:rPr dirty="0"/>
              <a:t>of</a:t>
            </a:r>
            <a:r>
              <a:rPr dirty="0" spc="-50"/>
              <a:t> </a:t>
            </a:r>
            <a:r>
              <a:rPr dirty="0" spc="-65"/>
              <a:t>Telcom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0" y="2217420"/>
            <a:ext cx="10540365" cy="3759835"/>
            <a:chOff x="0" y="2217420"/>
            <a:chExt cx="10540365" cy="37598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65876" y="2217420"/>
              <a:ext cx="4674107" cy="35051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08276" y="2217420"/>
              <a:ext cx="2819399" cy="37597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452872"/>
              <a:ext cx="1979676" cy="52425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 thruBlk="0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247915"/>
            <a:ext cx="9276080" cy="11226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Routine</a:t>
            </a:r>
            <a:r>
              <a:rPr dirty="0" sz="3600" spc="-80"/>
              <a:t> </a:t>
            </a:r>
            <a:r>
              <a:rPr dirty="0" sz="3600"/>
              <a:t>Replacements</a:t>
            </a:r>
            <a:r>
              <a:rPr dirty="0" sz="3600" spc="-75"/>
              <a:t> </a:t>
            </a:r>
            <a:r>
              <a:rPr dirty="0" sz="3600"/>
              <a:t>of</a:t>
            </a:r>
            <a:r>
              <a:rPr dirty="0" sz="3600" spc="-85"/>
              <a:t> </a:t>
            </a:r>
            <a:r>
              <a:rPr dirty="0" sz="3600"/>
              <a:t>Batteries</a:t>
            </a:r>
            <a:r>
              <a:rPr dirty="0" sz="3600" spc="-70"/>
              <a:t> </a:t>
            </a:r>
            <a:r>
              <a:rPr dirty="0" sz="3600"/>
              <a:t>and</a:t>
            </a:r>
            <a:r>
              <a:rPr dirty="0" sz="3600" spc="-60"/>
              <a:t> </a:t>
            </a:r>
            <a:r>
              <a:rPr dirty="0" sz="3600" spc="-10"/>
              <a:t>Capacitors, </a:t>
            </a:r>
            <a:r>
              <a:rPr dirty="0" sz="3600"/>
              <a:t>a </a:t>
            </a:r>
            <a:r>
              <a:rPr dirty="0" sz="3600" spc="-10"/>
              <a:t>MUST.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584960"/>
            <a:ext cx="7724140" cy="4392295"/>
            <a:chOff x="0" y="1584960"/>
            <a:chExt cx="7724140" cy="43922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3275" y="1584960"/>
              <a:ext cx="4953000" cy="28711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6276" y="3881628"/>
              <a:ext cx="2467343" cy="184861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8235081" y="1787282"/>
            <a:ext cx="3420110" cy="3635375"/>
          </a:xfrm>
          <a:prstGeom prst="rect">
            <a:avLst/>
          </a:prstGeom>
        </p:spPr>
        <p:txBody>
          <a:bodyPr wrap="square" lIns="0" tIns="112395" rIns="0" bIns="0" rtlCol="0" vert="horz">
            <a:spAutoFit/>
          </a:bodyPr>
          <a:lstStyle/>
          <a:p>
            <a:pPr marL="12700" marR="13970">
              <a:lnSpc>
                <a:spcPct val="70000"/>
              </a:lnSpc>
              <a:spcBef>
                <a:spcPts val="885"/>
              </a:spcBef>
            </a:pP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Batteries,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depending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on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make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and</a:t>
            </a:r>
            <a:r>
              <a:rPr dirty="0" sz="22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model,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may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have</a:t>
            </a:r>
            <a:r>
              <a:rPr dirty="0" sz="22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a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designed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life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cycle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3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to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10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years.</a:t>
            </a:r>
            <a:endParaRPr sz="2200">
              <a:latin typeface="Calibri"/>
              <a:cs typeface="Calibri"/>
            </a:endParaRPr>
          </a:p>
          <a:p>
            <a:pPr marL="12700" marR="12065">
              <a:lnSpc>
                <a:spcPct val="70000"/>
              </a:lnSpc>
              <a:spcBef>
                <a:spcPts val="1800"/>
              </a:spcBef>
            </a:pPr>
            <a:r>
              <a:rPr dirty="0" sz="2200" spc="-30">
                <a:solidFill>
                  <a:srgbClr val="001747"/>
                </a:solidFill>
                <a:latin typeface="Calibri"/>
                <a:cs typeface="Calibri"/>
              </a:rPr>
              <a:t>Generally,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UPS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batteries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should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be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part</a:t>
            </a:r>
            <a:r>
              <a:rPr dirty="0" sz="2200" spc="-4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regular replacement</a:t>
            </a:r>
            <a:r>
              <a:rPr dirty="0" sz="22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schedule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between</a:t>
            </a:r>
            <a:r>
              <a:rPr dirty="0" sz="2200" spc="-3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4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and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6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years.</a:t>
            </a:r>
            <a:r>
              <a:rPr dirty="0" sz="22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This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is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dependent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on</a:t>
            </a:r>
            <a:r>
              <a:rPr dirty="0" sz="22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battery design.</a:t>
            </a:r>
            <a:endParaRPr sz="2200">
              <a:latin typeface="Calibri"/>
              <a:cs typeface="Calibri"/>
            </a:endParaRPr>
          </a:p>
          <a:p>
            <a:pPr algn="just" marL="12700" marR="5080">
              <a:lnSpc>
                <a:spcPct val="70000"/>
              </a:lnSpc>
              <a:spcBef>
                <a:spcPts val="1800"/>
              </a:spcBef>
            </a:pP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2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industry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0">
                <a:solidFill>
                  <a:srgbClr val="001747"/>
                </a:solidFill>
                <a:latin typeface="Calibri"/>
                <a:cs typeface="Calibri"/>
              </a:rPr>
              <a:t>standard</a:t>
            </a:r>
            <a:r>
              <a:rPr dirty="0" sz="2200" spc="-9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for</a:t>
            </a:r>
            <a:r>
              <a:rPr dirty="0" sz="22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25">
                <a:solidFill>
                  <a:srgbClr val="001747"/>
                </a:solidFill>
                <a:latin typeface="Calibri"/>
                <a:cs typeface="Calibri"/>
              </a:rPr>
              <a:t>UPS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capacitor</a:t>
            </a:r>
            <a:r>
              <a:rPr dirty="0" sz="22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life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cycle</a:t>
            </a:r>
            <a:r>
              <a:rPr dirty="0" sz="2200" spc="-5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>
                <a:solidFill>
                  <a:srgbClr val="001747"/>
                </a:solidFill>
                <a:latin typeface="Calibri"/>
                <a:cs typeface="Calibri"/>
              </a:rPr>
              <a:t>is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around</a:t>
            </a:r>
            <a:r>
              <a:rPr dirty="0" sz="2200" spc="-8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200" spc="-50">
                <a:solidFill>
                  <a:srgbClr val="001747"/>
                </a:solidFill>
                <a:latin typeface="Calibri"/>
                <a:cs typeface="Calibri"/>
              </a:rPr>
              <a:t>8 </a:t>
            </a:r>
            <a:r>
              <a:rPr dirty="0" sz="2200" spc="-10">
                <a:solidFill>
                  <a:srgbClr val="001747"/>
                </a:solidFill>
                <a:latin typeface="Calibri"/>
                <a:cs typeface="Calibri"/>
              </a:rPr>
              <a:t>years.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split orient="vert" dir="ou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203263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/>
              <a:t>Conclusion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1351788"/>
            <a:ext cx="2892552" cy="1676399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8235081" y="1011876"/>
            <a:ext cx="3382010" cy="3525520"/>
          </a:xfrm>
          <a:prstGeom prst="rect">
            <a:avLst/>
          </a:prstGeom>
        </p:spPr>
        <p:txBody>
          <a:bodyPr wrap="square" lIns="0" tIns="59690" rIns="0" bIns="0" rtlCol="0" vert="horz">
            <a:spAutoFit/>
          </a:bodyPr>
          <a:lstStyle/>
          <a:p>
            <a:pPr marL="12700" marR="5080">
              <a:lnSpc>
                <a:spcPts val="3030"/>
              </a:lnSpc>
              <a:spcBef>
                <a:spcPts val="470"/>
              </a:spcBef>
            </a:pP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Regardless</a:t>
            </a:r>
            <a:r>
              <a:rPr dirty="0" sz="2800" spc="-5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of</a:t>
            </a:r>
            <a:r>
              <a:rPr dirty="0" sz="2800" spc="-4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3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back-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up</a:t>
            </a:r>
            <a:r>
              <a:rPr dirty="0" sz="2800" spc="-6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power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system(s) utilized.</a:t>
            </a:r>
            <a:r>
              <a:rPr dirty="0" sz="2800" spc="-10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Correct</a:t>
            </a:r>
            <a:r>
              <a:rPr dirty="0" sz="2800" spc="-114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sizing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and</a:t>
            </a:r>
            <a:r>
              <a:rPr dirty="0" sz="2800" spc="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long-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term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maintenance</a:t>
            </a:r>
            <a:r>
              <a:rPr dirty="0" sz="2800" spc="-10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issues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should</a:t>
            </a:r>
            <a:r>
              <a:rPr dirty="0" sz="2800" spc="-2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be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incorporated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into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early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planning stages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for</a:t>
            </a:r>
            <a:r>
              <a:rPr dirty="0" sz="2800" spc="-8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the</a:t>
            </a:r>
            <a:r>
              <a:rPr dirty="0" sz="2800" spc="-70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20">
                <a:solidFill>
                  <a:srgbClr val="001747"/>
                </a:solidFill>
                <a:latin typeface="Calibri"/>
                <a:cs typeface="Calibri"/>
              </a:rPr>
              <a:t>best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return</a:t>
            </a:r>
            <a:r>
              <a:rPr dirty="0" sz="2800" spc="-6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1747"/>
                </a:solidFill>
                <a:latin typeface="Calibri"/>
                <a:cs typeface="Calibri"/>
              </a:rPr>
              <a:t>on</a:t>
            </a:r>
            <a:r>
              <a:rPr dirty="0" sz="2800" spc="-75">
                <a:solidFill>
                  <a:srgbClr val="001747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1747"/>
                </a:solidFill>
                <a:latin typeface="Calibri"/>
                <a:cs typeface="Calibri"/>
              </a:rPr>
              <a:t>investment.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07891" y="498348"/>
            <a:ext cx="2423159" cy="2385047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0" y="498348"/>
            <a:ext cx="8138159" cy="5478780"/>
            <a:chOff x="0" y="498348"/>
            <a:chExt cx="8138159" cy="547878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863" y="3159252"/>
              <a:ext cx="4799075" cy="2162555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36464" y="3691127"/>
              <a:ext cx="2901695" cy="17617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2752" y="498348"/>
              <a:ext cx="935723" cy="30068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3786" y="877389"/>
            <a:ext cx="6963409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Special</a:t>
            </a:r>
            <a:r>
              <a:rPr dirty="0" sz="3600" spc="-45"/>
              <a:t> </a:t>
            </a:r>
            <a:r>
              <a:rPr dirty="0" sz="3600"/>
              <a:t>Thanks</a:t>
            </a:r>
            <a:r>
              <a:rPr dirty="0" sz="3600" spc="-20"/>
              <a:t> </a:t>
            </a:r>
            <a:r>
              <a:rPr dirty="0" sz="3600"/>
              <a:t>to</a:t>
            </a:r>
            <a:r>
              <a:rPr dirty="0" sz="3600" spc="-35"/>
              <a:t> </a:t>
            </a:r>
            <a:r>
              <a:rPr dirty="0" sz="3600"/>
              <a:t>My</a:t>
            </a:r>
            <a:r>
              <a:rPr dirty="0" sz="3600" spc="-30"/>
              <a:t> </a:t>
            </a:r>
            <a:r>
              <a:rPr dirty="0" sz="3600"/>
              <a:t>Office</a:t>
            </a:r>
            <a:r>
              <a:rPr dirty="0" sz="3600" spc="-60"/>
              <a:t> </a:t>
            </a:r>
            <a:r>
              <a:rPr dirty="0" sz="3600" spc="-10"/>
              <a:t>Manager!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55876" y="1373124"/>
            <a:ext cx="7237475" cy="41953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71779" rIns="0" bIns="0" rtlCol="0" vert="horz">
            <a:spAutoFit/>
          </a:bodyPr>
          <a:lstStyle/>
          <a:p>
            <a:pPr marL="346011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Questions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3600" y="1409700"/>
            <a:ext cx="7847075" cy="40766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389" y="71926"/>
            <a:ext cx="852868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/>
              <a:t>DC</a:t>
            </a:r>
            <a:r>
              <a:rPr dirty="0" sz="4000" spc="-114"/>
              <a:t> </a:t>
            </a:r>
            <a:r>
              <a:rPr dirty="0" sz="4000" spc="-10"/>
              <a:t>Power</a:t>
            </a:r>
            <a:r>
              <a:rPr dirty="0" sz="4000" spc="-105"/>
              <a:t> </a:t>
            </a:r>
            <a:r>
              <a:rPr dirty="0" sz="4000" spc="-10"/>
              <a:t>example,</a:t>
            </a:r>
            <a:r>
              <a:rPr dirty="0" sz="4000" spc="-100"/>
              <a:t> </a:t>
            </a:r>
            <a:r>
              <a:rPr dirty="0" sz="4000"/>
              <a:t>no</a:t>
            </a:r>
            <a:r>
              <a:rPr dirty="0" sz="4000" spc="-114"/>
              <a:t> </a:t>
            </a:r>
            <a:r>
              <a:rPr dirty="0" sz="4000" spc="-25"/>
              <a:t>back-</a:t>
            </a:r>
            <a:r>
              <a:rPr dirty="0" sz="4000"/>
              <a:t>up</a:t>
            </a:r>
            <a:r>
              <a:rPr dirty="0" sz="4000" spc="-110"/>
              <a:t> </a:t>
            </a:r>
            <a:r>
              <a:rPr dirty="0" sz="4000" spc="-10"/>
              <a:t>generator.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50876" y="173736"/>
            <a:ext cx="11858625" cy="5541645"/>
            <a:chOff x="150876" y="173736"/>
            <a:chExt cx="11858625" cy="554164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3824" y="1447800"/>
              <a:ext cx="3749039" cy="28117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876" y="2487167"/>
              <a:ext cx="2793491" cy="2095499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960751" y="3159251"/>
              <a:ext cx="1162050" cy="0"/>
            </a:xfrm>
            <a:custGeom>
              <a:avLst/>
              <a:gdLst/>
              <a:ahLst/>
              <a:cxnLst/>
              <a:rect l="l" t="t" r="r" b="b"/>
              <a:pathLst>
                <a:path w="1162050" h="0">
                  <a:moveTo>
                    <a:pt x="0" y="0"/>
                  </a:moveTo>
                  <a:lnTo>
                    <a:pt x="1162050" y="0"/>
                  </a:lnTo>
                </a:path>
              </a:pathLst>
            </a:custGeom>
            <a:ln w="57150">
              <a:solidFill>
                <a:srgbClr val="F1361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817876" y="3073526"/>
              <a:ext cx="1447800" cy="171450"/>
            </a:xfrm>
            <a:custGeom>
              <a:avLst/>
              <a:gdLst/>
              <a:ahLst/>
              <a:cxnLst/>
              <a:rect l="l" t="t" r="r" b="b"/>
              <a:pathLst>
                <a:path w="1447800" h="171450">
                  <a:moveTo>
                    <a:pt x="171450" y="171450"/>
                  </a:moveTo>
                  <a:lnTo>
                    <a:pt x="171437" y="0"/>
                  </a:lnTo>
                  <a:lnTo>
                    <a:pt x="0" y="85737"/>
                  </a:lnTo>
                  <a:lnTo>
                    <a:pt x="171450" y="171450"/>
                  </a:lnTo>
                  <a:close/>
                </a:path>
                <a:path w="1447800" h="171450">
                  <a:moveTo>
                    <a:pt x="1447800" y="85737"/>
                  </a:moveTo>
                  <a:lnTo>
                    <a:pt x="1276350" y="0"/>
                  </a:lnTo>
                  <a:lnTo>
                    <a:pt x="1276337" y="171450"/>
                  </a:lnTo>
                  <a:lnTo>
                    <a:pt x="1447800" y="85737"/>
                  </a:lnTo>
                  <a:close/>
                </a:path>
              </a:pathLst>
            </a:custGeom>
            <a:solidFill>
              <a:srgbClr val="F136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62799" y="2595372"/>
              <a:ext cx="1903475" cy="31196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66276" y="173736"/>
              <a:ext cx="2942843" cy="281482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6342543" y="3742997"/>
              <a:ext cx="1200785" cy="1203325"/>
            </a:xfrm>
            <a:custGeom>
              <a:avLst/>
              <a:gdLst/>
              <a:ahLst/>
              <a:cxnLst/>
              <a:rect l="l" t="t" r="r" b="b"/>
              <a:pathLst>
                <a:path w="1200784" h="1203325">
                  <a:moveTo>
                    <a:pt x="1200492" y="1203147"/>
                  </a:moveTo>
                  <a:lnTo>
                    <a:pt x="1154263" y="1201119"/>
                  </a:lnTo>
                  <a:lnTo>
                    <a:pt x="1108244" y="1195166"/>
                  </a:lnTo>
                  <a:lnTo>
                    <a:pt x="1062644" y="1185485"/>
                  </a:lnTo>
                  <a:lnTo>
                    <a:pt x="1017673" y="1172272"/>
                  </a:lnTo>
                  <a:lnTo>
                    <a:pt x="973542" y="1155722"/>
                  </a:lnTo>
                  <a:lnTo>
                    <a:pt x="930460" y="1136033"/>
                  </a:lnTo>
                  <a:lnTo>
                    <a:pt x="888637" y="1113400"/>
                  </a:lnTo>
                  <a:lnTo>
                    <a:pt x="848282" y="1088020"/>
                  </a:lnTo>
                  <a:lnTo>
                    <a:pt x="809606" y="1060088"/>
                  </a:lnTo>
                  <a:lnTo>
                    <a:pt x="772819" y="1029802"/>
                  </a:lnTo>
                  <a:lnTo>
                    <a:pt x="738129" y="997357"/>
                  </a:lnTo>
                  <a:lnTo>
                    <a:pt x="705748" y="962950"/>
                  </a:lnTo>
                  <a:lnTo>
                    <a:pt x="675884" y="926777"/>
                  </a:lnTo>
                  <a:lnTo>
                    <a:pt x="648748" y="889033"/>
                  </a:lnTo>
                  <a:lnTo>
                    <a:pt x="624549" y="849916"/>
                  </a:lnTo>
                  <a:lnTo>
                    <a:pt x="603498" y="809622"/>
                  </a:lnTo>
                  <a:lnTo>
                    <a:pt x="585803" y="768346"/>
                  </a:lnTo>
                  <a:lnTo>
                    <a:pt x="571676" y="726286"/>
                  </a:lnTo>
                  <a:lnTo>
                    <a:pt x="561325" y="683636"/>
                  </a:lnTo>
                  <a:lnTo>
                    <a:pt x="554960" y="640595"/>
                  </a:lnTo>
                  <a:lnTo>
                    <a:pt x="552792" y="597357"/>
                  </a:lnTo>
                  <a:lnTo>
                    <a:pt x="550637" y="554250"/>
                  </a:lnTo>
                  <a:lnTo>
                    <a:pt x="544311" y="511338"/>
                  </a:lnTo>
                  <a:lnTo>
                    <a:pt x="534021" y="468814"/>
                  </a:lnTo>
                  <a:lnTo>
                    <a:pt x="519976" y="426874"/>
                  </a:lnTo>
                  <a:lnTo>
                    <a:pt x="502383" y="385712"/>
                  </a:lnTo>
                  <a:lnTo>
                    <a:pt x="481450" y="345522"/>
                  </a:lnTo>
                  <a:lnTo>
                    <a:pt x="457385" y="306498"/>
                  </a:lnTo>
                  <a:lnTo>
                    <a:pt x="430396" y="268836"/>
                  </a:lnTo>
                  <a:lnTo>
                    <a:pt x="400692" y="232729"/>
                  </a:lnTo>
                  <a:lnTo>
                    <a:pt x="368479" y="198373"/>
                  </a:lnTo>
                  <a:lnTo>
                    <a:pt x="333966" y="165961"/>
                  </a:lnTo>
                  <a:lnTo>
                    <a:pt x="297360" y="135687"/>
                  </a:lnTo>
                  <a:lnTo>
                    <a:pt x="258870" y="107748"/>
                  </a:lnTo>
                  <a:lnTo>
                    <a:pt x="218704" y="82336"/>
                  </a:lnTo>
                  <a:lnTo>
                    <a:pt x="177068" y="59646"/>
                  </a:lnTo>
                  <a:lnTo>
                    <a:pt x="134173" y="39873"/>
                  </a:lnTo>
                  <a:lnTo>
                    <a:pt x="90224" y="23212"/>
                  </a:lnTo>
                  <a:lnTo>
                    <a:pt x="45430" y="9855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BB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6247634" y="3687763"/>
              <a:ext cx="119380" cy="114300"/>
            </a:xfrm>
            <a:custGeom>
              <a:avLst/>
              <a:gdLst/>
              <a:ahLst/>
              <a:cxnLst/>
              <a:rect l="l" t="t" r="r" b="b"/>
              <a:pathLst>
                <a:path w="119379" h="114300">
                  <a:moveTo>
                    <a:pt x="118922" y="0"/>
                  </a:moveTo>
                  <a:lnTo>
                    <a:pt x="0" y="46799"/>
                  </a:lnTo>
                  <a:lnTo>
                    <a:pt x="108788" y="113855"/>
                  </a:lnTo>
                  <a:lnTo>
                    <a:pt x="118922" y="0"/>
                  </a:lnTo>
                  <a:close/>
                </a:path>
              </a:pathLst>
            </a:custGeom>
            <a:solidFill>
              <a:srgbClr val="FBB12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6400037" y="1068730"/>
              <a:ext cx="3104515" cy="989965"/>
            </a:xfrm>
            <a:custGeom>
              <a:avLst/>
              <a:gdLst/>
              <a:ahLst/>
              <a:cxnLst/>
              <a:rect l="l" t="t" r="r" b="b"/>
              <a:pathLst>
                <a:path w="3104515" h="989964">
                  <a:moveTo>
                    <a:pt x="0" y="989431"/>
                  </a:moveTo>
                  <a:lnTo>
                    <a:pt x="64857" y="988893"/>
                  </a:lnTo>
                  <a:lnTo>
                    <a:pt x="129619" y="987299"/>
                  </a:lnTo>
                  <a:lnTo>
                    <a:pt x="194192" y="984679"/>
                  </a:lnTo>
                  <a:lnTo>
                    <a:pt x="258480" y="981061"/>
                  </a:lnTo>
                  <a:lnTo>
                    <a:pt x="322390" y="976475"/>
                  </a:lnTo>
                  <a:lnTo>
                    <a:pt x="385825" y="970950"/>
                  </a:lnTo>
                  <a:lnTo>
                    <a:pt x="448692" y="964516"/>
                  </a:lnTo>
                  <a:lnTo>
                    <a:pt x="510896" y="957202"/>
                  </a:lnTo>
                  <a:lnTo>
                    <a:pt x="572341" y="949037"/>
                  </a:lnTo>
                  <a:lnTo>
                    <a:pt x="632934" y="940051"/>
                  </a:lnTo>
                  <a:lnTo>
                    <a:pt x="692578" y="930272"/>
                  </a:lnTo>
                  <a:lnTo>
                    <a:pt x="751180" y="919731"/>
                  </a:lnTo>
                  <a:lnTo>
                    <a:pt x="808645" y="908457"/>
                  </a:lnTo>
                  <a:lnTo>
                    <a:pt x="864878" y="896479"/>
                  </a:lnTo>
                  <a:lnTo>
                    <a:pt x="919784" y="883826"/>
                  </a:lnTo>
                  <a:lnTo>
                    <a:pt x="973268" y="870527"/>
                  </a:lnTo>
                  <a:lnTo>
                    <a:pt x="1025236" y="856613"/>
                  </a:lnTo>
                  <a:lnTo>
                    <a:pt x="1075592" y="842111"/>
                  </a:lnTo>
                  <a:lnTo>
                    <a:pt x="1124243" y="827053"/>
                  </a:lnTo>
                  <a:lnTo>
                    <a:pt x="1171093" y="811466"/>
                  </a:lnTo>
                  <a:lnTo>
                    <a:pt x="1216048" y="795381"/>
                  </a:lnTo>
                  <a:lnTo>
                    <a:pt x="1259012" y="778826"/>
                  </a:lnTo>
                  <a:lnTo>
                    <a:pt x="1299891" y="761831"/>
                  </a:lnTo>
                  <a:lnTo>
                    <a:pt x="1338591" y="744426"/>
                  </a:lnTo>
                  <a:lnTo>
                    <a:pt x="1375016" y="726639"/>
                  </a:lnTo>
                  <a:lnTo>
                    <a:pt x="1409071" y="708501"/>
                  </a:lnTo>
                  <a:lnTo>
                    <a:pt x="1469695" y="671284"/>
                  </a:lnTo>
                  <a:lnTo>
                    <a:pt x="1519705" y="633012"/>
                  </a:lnTo>
                  <a:lnTo>
                    <a:pt x="1558341" y="593919"/>
                  </a:lnTo>
                  <a:lnTo>
                    <a:pt x="1584846" y="554238"/>
                  </a:lnTo>
                  <a:lnTo>
                    <a:pt x="1598462" y="514206"/>
                  </a:lnTo>
                  <a:lnTo>
                    <a:pt x="1600200" y="494131"/>
                  </a:lnTo>
                  <a:lnTo>
                    <a:pt x="1601989" y="473758"/>
                  </a:lnTo>
                  <a:lnTo>
                    <a:pt x="1616006" y="433135"/>
                  </a:lnTo>
                  <a:lnTo>
                    <a:pt x="1643281" y="392880"/>
                  </a:lnTo>
                  <a:lnTo>
                    <a:pt x="1683021" y="353238"/>
                  </a:lnTo>
                  <a:lnTo>
                    <a:pt x="1734434" y="314454"/>
                  </a:lnTo>
                  <a:lnTo>
                    <a:pt x="1796728" y="276774"/>
                  </a:lnTo>
                  <a:lnTo>
                    <a:pt x="1831707" y="258425"/>
                  </a:lnTo>
                  <a:lnTo>
                    <a:pt x="1869109" y="240443"/>
                  </a:lnTo>
                  <a:lnTo>
                    <a:pt x="1908835" y="222861"/>
                  </a:lnTo>
                  <a:lnTo>
                    <a:pt x="1950785" y="205707"/>
                  </a:lnTo>
                  <a:lnTo>
                    <a:pt x="1994862" y="189014"/>
                  </a:lnTo>
                  <a:lnTo>
                    <a:pt x="2040964" y="172811"/>
                  </a:lnTo>
                  <a:lnTo>
                    <a:pt x="2088995" y="157129"/>
                  </a:lnTo>
                  <a:lnTo>
                    <a:pt x="2138854" y="141999"/>
                  </a:lnTo>
                  <a:lnTo>
                    <a:pt x="2190442" y="127452"/>
                  </a:lnTo>
                  <a:lnTo>
                    <a:pt x="2243661" y="113518"/>
                  </a:lnTo>
                  <a:lnTo>
                    <a:pt x="2298411" y="100227"/>
                  </a:lnTo>
                  <a:lnTo>
                    <a:pt x="2354593" y="87612"/>
                  </a:lnTo>
                  <a:lnTo>
                    <a:pt x="2412109" y="75701"/>
                  </a:lnTo>
                  <a:lnTo>
                    <a:pt x="2470859" y="64527"/>
                  </a:lnTo>
                  <a:lnTo>
                    <a:pt x="2530743" y="54119"/>
                  </a:lnTo>
                  <a:lnTo>
                    <a:pt x="2591664" y="44508"/>
                  </a:lnTo>
                  <a:lnTo>
                    <a:pt x="2653522" y="35725"/>
                  </a:lnTo>
                  <a:lnTo>
                    <a:pt x="2716217" y="27800"/>
                  </a:lnTo>
                  <a:lnTo>
                    <a:pt x="2779652" y="20765"/>
                  </a:lnTo>
                  <a:lnTo>
                    <a:pt x="2843726" y="14650"/>
                  </a:lnTo>
                  <a:lnTo>
                    <a:pt x="2908340" y="9485"/>
                  </a:lnTo>
                  <a:lnTo>
                    <a:pt x="2973397" y="5301"/>
                  </a:lnTo>
                  <a:lnTo>
                    <a:pt x="3038796" y="2129"/>
                  </a:lnTo>
                  <a:lnTo>
                    <a:pt x="3104438" y="0"/>
                  </a:lnTo>
                </a:path>
              </a:pathLst>
            </a:custGeom>
            <a:ln w="38100">
              <a:solidFill>
                <a:srgbClr val="96B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485451" y="1011822"/>
              <a:ext cx="115570" cy="114300"/>
            </a:xfrm>
            <a:custGeom>
              <a:avLst/>
              <a:gdLst/>
              <a:ahLst/>
              <a:cxnLst/>
              <a:rect l="l" t="t" r="r" b="b"/>
              <a:pathLst>
                <a:path w="115570" h="114300">
                  <a:moveTo>
                    <a:pt x="0" y="0"/>
                  </a:moveTo>
                  <a:lnTo>
                    <a:pt x="1397" y="114287"/>
                  </a:lnTo>
                  <a:lnTo>
                    <a:pt x="114985" y="55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9141809" y="4394232"/>
            <a:ext cx="11334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AC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BREAKERS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258553" y="4360383"/>
            <a:ext cx="15417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DC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RECTIFICATION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833464" y="4619423"/>
            <a:ext cx="15087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ENERGY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STORAGE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288032" y="3035183"/>
            <a:ext cx="9302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DC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“LOAD”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9063996" y="3607022"/>
            <a:ext cx="1927225" cy="770255"/>
            <a:chOff x="9063996" y="3607022"/>
            <a:chExt cx="1927225" cy="770255"/>
          </a:xfrm>
        </p:grpSpPr>
        <p:sp>
          <p:nvSpPr>
            <p:cNvPr id="20" name="object 20" descr=""/>
            <p:cNvSpPr/>
            <p:nvPr/>
          </p:nvSpPr>
          <p:spPr>
            <a:xfrm>
              <a:off x="9159728" y="3663703"/>
              <a:ext cx="1812925" cy="694690"/>
            </a:xfrm>
            <a:custGeom>
              <a:avLst/>
              <a:gdLst/>
              <a:ahLst/>
              <a:cxnLst/>
              <a:rect l="l" t="t" r="r" b="b"/>
              <a:pathLst>
                <a:path w="1812925" h="694689">
                  <a:moveTo>
                    <a:pt x="1812404" y="694131"/>
                  </a:moveTo>
                  <a:lnTo>
                    <a:pt x="1750221" y="693158"/>
                  </a:lnTo>
                  <a:lnTo>
                    <a:pt x="1688273" y="690296"/>
                  </a:lnTo>
                  <a:lnTo>
                    <a:pt x="1626796" y="685631"/>
                  </a:lnTo>
                  <a:lnTo>
                    <a:pt x="1566024" y="679249"/>
                  </a:lnTo>
                  <a:lnTo>
                    <a:pt x="1506193" y="671235"/>
                  </a:lnTo>
                  <a:lnTo>
                    <a:pt x="1447539" y="661677"/>
                  </a:lnTo>
                  <a:lnTo>
                    <a:pt x="1390296" y="650658"/>
                  </a:lnTo>
                  <a:lnTo>
                    <a:pt x="1334700" y="638266"/>
                  </a:lnTo>
                  <a:lnTo>
                    <a:pt x="1280986" y="624586"/>
                  </a:lnTo>
                  <a:lnTo>
                    <a:pt x="1229389" y="609704"/>
                  </a:lnTo>
                  <a:lnTo>
                    <a:pt x="1180144" y="593706"/>
                  </a:lnTo>
                  <a:lnTo>
                    <a:pt x="1133487" y="576678"/>
                  </a:lnTo>
                  <a:lnTo>
                    <a:pt x="1089653" y="558705"/>
                  </a:lnTo>
                  <a:lnTo>
                    <a:pt x="1048877" y="539874"/>
                  </a:lnTo>
                  <a:lnTo>
                    <a:pt x="1011395" y="520270"/>
                  </a:lnTo>
                  <a:lnTo>
                    <a:pt x="977441" y="499979"/>
                  </a:lnTo>
                  <a:lnTo>
                    <a:pt x="921061" y="457680"/>
                  </a:lnTo>
                  <a:lnTo>
                    <a:pt x="881618" y="413664"/>
                  </a:lnTo>
                  <a:lnTo>
                    <a:pt x="860995" y="368617"/>
                  </a:lnTo>
                  <a:lnTo>
                    <a:pt x="858329" y="345922"/>
                  </a:lnTo>
                  <a:lnTo>
                    <a:pt x="855546" y="322731"/>
                  </a:lnTo>
                  <a:lnTo>
                    <a:pt x="834035" y="276715"/>
                  </a:lnTo>
                  <a:lnTo>
                    <a:pt x="792937" y="231798"/>
                  </a:lnTo>
                  <a:lnTo>
                    <a:pt x="734261" y="188714"/>
                  </a:lnTo>
                  <a:lnTo>
                    <a:pt x="698958" y="168088"/>
                  </a:lnTo>
                  <a:lnTo>
                    <a:pt x="660014" y="148195"/>
                  </a:lnTo>
                  <a:lnTo>
                    <a:pt x="617679" y="129127"/>
                  </a:lnTo>
                  <a:lnTo>
                    <a:pt x="572204" y="110975"/>
                  </a:lnTo>
                  <a:lnTo>
                    <a:pt x="523841" y="93830"/>
                  </a:lnTo>
                  <a:lnTo>
                    <a:pt x="472840" y="77785"/>
                  </a:lnTo>
                  <a:lnTo>
                    <a:pt x="419453" y="62931"/>
                  </a:lnTo>
                  <a:lnTo>
                    <a:pt x="363930" y="49360"/>
                  </a:lnTo>
                  <a:lnTo>
                    <a:pt x="306522" y="37163"/>
                  </a:lnTo>
                  <a:lnTo>
                    <a:pt x="247481" y="26432"/>
                  </a:lnTo>
                  <a:lnTo>
                    <a:pt x="187057" y="17259"/>
                  </a:lnTo>
                  <a:lnTo>
                    <a:pt x="125501" y="9734"/>
                  </a:lnTo>
                  <a:lnTo>
                    <a:pt x="63065" y="3951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9063996" y="3607022"/>
              <a:ext cx="116205" cy="114300"/>
            </a:xfrm>
            <a:custGeom>
              <a:avLst/>
              <a:gdLst/>
              <a:ahLst/>
              <a:cxnLst/>
              <a:rect l="l" t="t" r="r" b="b"/>
              <a:pathLst>
                <a:path w="116204" h="114300">
                  <a:moveTo>
                    <a:pt x="115633" y="0"/>
                  </a:moveTo>
                  <a:lnTo>
                    <a:pt x="0" y="54381"/>
                  </a:lnTo>
                  <a:lnTo>
                    <a:pt x="112890" y="114261"/>
                  </a:lnTo>
                  <a:lnTo>
                    <a:pt x="11563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11044720" y="4191143"/>
            <a:ext cx="8629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AC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MAINS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389" y="71926"/>
            <a:ext cx="788543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/>
              <a:t>DC</a:t>
            </a:r>
            <a:r>
              <a:rPr dirty="0" sz="4000" spc="-125"/>
              <a:t> </a:t>
            </a:r>
            <a:r>
              <a:rPr dirty="0" sz="4000" spc="-10"/>
              <a:t>Power</a:t>
            </a:r>
            <a:r>
              <a:rPr dirty="0" sz="4000" spc="-120"/>
              <a:t> </a:t>
            </a:r>
            <a:r>
              <a:rPr dirty="0" sz="4000" spc="-10"/>
              <a:t>example,</a:t>
            </a:r>
            <a:r>
              <a:rPr dirty="0" sz="4000" spc="-114"/>
              <a:t> </a:t>
            </a:r>
            <a:r>
              <a:rPr dirty="0" sz="4000" spc="-25"/>
              <a:t>back-</a:t>
            </a:r>
            <a:r>
              <a:rPr dirty="0" sz="4000"/>
              <a:t>up</a:t>
            </a:r>
            <a:r>
              <a:rPr dirty="0" sz="4000" spc="-135"/>
              <a:t> </a:t>
            </a:r>
            <a:r>
              <a:rPr dirty="0" sz="4000" spc="-20"/>
              <a:t>generator.</a:t>
            </a:r>
            <a:endParaRPr sz="40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73736"/>
            <a:ext cx="12009120" cy="5803900"/>
            <a:chOff x="0" y="173736"/>
            <a:chExt cx="12009120" cy="58039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3908" y="827532"/>
              <a:ext cx="3749039" cy="28117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868" y="1447800"/>
              <a:ext cx="2795016" cy="209550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2884551" y="2496311"/>
              <a:ext cx="1085850" cy="0"/>
            </a:xfrm>
            <a:custGeom>
              <a:avLst/>
              <a:gdLst/>
              <a:ahLst/>
              <a:cxnLst/>
              <a:rect l="l" t="t" r="r" b="b"/>
              <a:pathLst>
                <a:path w="1085850" h="0">
                  <a:moveTo>
                    <a:pt x="0" y="0"/>
                  </a:moveTo>
                  <a:lnTo>
                    <a:pt x="1085850" y="0"/>
                  </a:lnTo>
                </a:path>
              </a:pathLst>
            </a:custGeom>
            <a:ln w="57150">
              <a:solidFill>
                <a:srgbClr val="F1361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741676" y="2410586"/>
              <a:ext cx="1371600" cy="171450"/>
            </a:xfrm>
            <a:custGeom>
              <a:avLst/>
              <a:gdLst/>
              <a:ahLst/>
              <a:cxnLst/>
              <a:rect l="l" t="t" r="r" b="b"/>
              <a:pathLst>
                <a:path w="1371600" h="171450">
                  <a:moveTo>
                    <a:pt x="171450" y="171450"/>
                  </a:moveTo>
                  <a:lnTo>
                    <a:pt x="171437" y="0"/>
                  </a:lnTo>
                  <a:lnTo>
                    <a:pt x="0" y="85737"/>
                  </a:lnTo>
                  <a:lnTo>
                    <a:pt x="171450" y="171450"/>
                  </a:lnTo>
                  <a:close/>
                </a:path>
                <a:path w="1371600" h="171450">
                  <a:moveTo>
                    <a:pt x="1371600" y="85737"/>
                  </a:moveTo>
                  <a:lnTo>
                    <a:pt x="1200150" y="0"/>
                  </a:lnTo>
                  <a:lnTo>
                    <a:pt x="1200137" y="171450"/>
                  </a:lnTo>
                  <a:lnTo>
                    <a:pt x="1371600" y="85737"/>
                  </a:lnTo>
                  <a:close/>
                </a:path>
              </a:pathLst>
            </a:custGeom>
            <a:solidFill>
              <a:srgbClr val="F1361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54011" y="1674876"/>
              <a:ext cx="1903475" cy="3119627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6371499" y="2718869"/>
              <a:ext cx="1200785" cy="1203325"/>
            </a:xfrm>
            <a:custGeom>
              <a:avLst/>
              <a:gdLst/>
              <a:ahLst/>
              <a:cxnLst/>
              <a:rect l="l" t="t" r="r" b="b"/>
              <a:pathLst>
                <a:path w="1200784" h="1203325">
                  <a:moveTo>
                    <a:pt x="1200492" y="1203147"/>
                  </a:moveTo>
                  <a:lnTo>
                    <a:pt x="1154263" y="1201119"/>
                  </a:lnTo>
                  <a:lnTo>
                    <a:pt x="1108244" y="1195166"/>
                  </a:lnTo>
                  <a:lnTo>
                    <a:pt x="1062644" y="1185485"/>
                  </a:lnTo>
                  <a:lnTo>
                    <a:pt x="1017673" y="1172272"/>
                  </a:lnTo>
                  <a:lnTo>
                    <a:pt x="973542" y="1155722"/>
                  </a:lnTo>
                  <a:lnTo>
                    <a:pt x="930460" y="1136033"/>
                  </a:lnTo>
                  <a:lnTo>
                    <a:pt x="888637" y="1113400"/>
                  </a:lnTo>
                  <a:lnTo>
                    <a:pt x="848282" y="1088020"/>
                  </a:lnTo>
                  <a:lnTo>
                    <a:pt x="809606" y="1060088"/>
                  </a:lnTo>
                  <a:lnTo>
                    <a:pt x="772819" y="1029802"/>
                  </a:lnTo>
                  <a:lnTo>
                    <a:pt x="738129" y="997357"/>
                  </a:lnTo>
                  <a:lnTo>
                    <a:pt x="705748" y="962950"/>
                  </a:lnTo>
                  <a:lnTo>
                    <a:pt x="675884" y="926777"/>
                  </a:lnTo>
                  <a:lnTo>
                    <a:pt x="648748" y="889033"/>
                  </a:lnTo>
                  <a:lnTo>
                    <a:pt x="624549" y="849916"/>
                  </a:lnTo>
                  <a:lnTo>
                    <a:pt x="603498" y="809622"/>
                  </a:lnTo>
                  <a:lnTo>
                    <a:pt x="585803" y="768346"/>
                  </a:lnTo>
                  <a:lnTo>
                    <a:pt x="571676" y="726286"/>
                  </a:lnTo>
                  <a:lnTo>
                    <a:pt x="561325" y="683636"/>
                  </a:lnTo>
                  <a:lnTo>
                    <a:pt x="554960" y="640595"/>
                  </a:lnTo>
                  <a:lnTo>
                    <a:pt x="552792" y="597357"/>
                  </a:lnTo>
                  <a:lnTo>
                    <a:pt x="550637" y="554250"/>
                  </a:lnTo>
                  <a:lnTo>
                    <a:pt x="544311" y="511338"/>
                  </a:lnTo>
                  <a:lnTo>
                    <a:pt x="534021" y="468814"/>
                  </a:lnTo>
                  <a:lnTo>
                    <a:pt x="519976" y="426874"/>
                  </a:lnTo>
                  <a:lnTo>
                    <a:pt x="502383" y="385712"/>
                  </a:lnTo>
                  <a:lnTo>
                    <a:pt x="481450" y="345522"/>
                  </a:lnTo>
                  <a:lnTo>
                    <a:pt x="457385" y="306498"/>
                  </a:lnTo>
                  <a:lnTo>
                    <a:pt x="430396" y="268836"/>
                  </a:lnTo>
                  <a:lnTo>
                    <a:pt x="400692" y="232729"/>
                  </a:lnTo>
                  <a:lnTo>
                    <a:pt x="368479" y="198373"/>
                  </a:lnTo>
                  <a:lnTo>
                    <a:pt x="333966" y="165961"/>
                  </a:lnTo>
                  <a:lnTo>
                    <a:pt x="297360" y="135687"/>
                  </a:lnTo>
                  <a:lnTo>
                    <a:pt x="258870" y="107748"/>
                  </a:lnTo>
                  <a:lnTo>
                    <a:pt x="218704" y="82336"/>
                  </a:lnTo>
                  <a:lnTo>
                    <a:pt x="177068" y="59646"/>
                  </a:lnTo>
                  <a:lnTo>
                    <a:pt x="134173" y="39873"/>
                  </a:lnTo>
                  <a:lnTo>
                    <a:pt x="90224" y="23212"/>
                  </a:lnTo>
                  <a:lnTo>
                    <a:pt x="45430" y="9855"/>
                  </a:lnTo>
                  <a:lnTo>
                    <a:pt x="0" y="0"/>
                  </a:lnTo>
                </a:path>
              </a:pathLst>
            </a:custGeom>
            <a:ln w="38100">
              <a:solidFill>
                <a:srgbClr val="FBB1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6276588" y="2663635"/>
              <a:ext cx="119380" cy="114300"/>
            </a:xfrm>
            <a:custGeom>
              <a:avLst/>
              <a:gdLst/>
              <a:ahLst/>
              <a:cxnLst/>
              <a:rect l="l" t="t" r="r" b="b"/>
              <a:pathLst>
                <a:path w="119379" h="114300">
                  <a:moveTo>
                    <a:pt x="118922" y="0"/>
                  </a:moveTo>
                  <a:lnTo>
                    <a:pt x="0" y="46799"/>
                  </a:lnTo>
                  <a:lnTo>
                    <a:pt x="108788" y="113855"/>
                  </a:lnTo>
                  <a:lnTo>
                    <a:pt x="118922" y="0"/>
                  </a:lnTo>
                  <a:close/>
                </a:path>
              </a:pathLst>
            </a:custGeom>
            <a:solidFill>
              <a:srgbClr val="FBB12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66276" y="173736"/>
              <a:ext cx="2942843" cy="281482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345173" y="1068175"/>
              <a:ext cx="3157855" cy="513715"/>
            </a:xfrm>
            <a:custGeom>
              <a:avLst/>
              <a:gdLst/>
              <a:ahLst/>
              <a:cxnLst/>
              <a:rect l="l" t="t" r="r" b="b"/>
              <a:pathLst>
                <a:path w="3157854" h="513715">
                  <a:moveTo>
                    <a:pt x="0" y="513600"/>
                  </a:moveTo>
                  <a:lnTo>
                    <a:pt x="69739" y="513288"/>
                  </a:lnTo>
                  <a:lnTo>
                    <a:pt x="139365" y="512365"/>
                  </a:lnTo>
                  <a:lnTo>
                    <a:pt x="208763" y="510848"/>
                  </a:lnTo>
                  <a:lnTo>
                    <a:pt x="277820" y="508755"/>
                  </a:lnTo>
                  <a:lnTo>
                    <a:pt x="346421" y="506105"/>
                  </a:lnTo>
                  <a:lnTo>
                    <a:pt x="414452" y="502914"/>
                  </a:lnTo>
                  <a:lnTo>
                    <a:pt x="481800" y="499203"/>
                  </a:lnTo>
                  <a:lnTo>
                    <a:pt x="548350" y="494987"/>
                  </a:lnTo>
                  <a:lnTo>
                    <a:pt x="613990" y="490286"/>
                  </a:lnTo>
                  <a:lnTo>
                    <a:pt x="678604" y="485117"/>
                  </a:lnTo>
                  <a:lnTo>
                    <a:pt x="742080" y="479498"/>
                  </a:lnTo>
                  <a:lnTo>
                    <a:pt x="804302" y="473447"/>
                  </a:lnTo>
                  <a:lnTo>
                    <a:pt x="865158" y="466983"/>
                  </a:lnTo>
                  <a:lnTo>
                    <a:pt x="924533" y="460123"/>
                  </a:lnTo>
                  <a:lnTo>
                    <a:pt x="982314" y="452885"/>
                  </a:lnTo>
                  <a:lnTo>
                    <a:pt x="1038386" y="445287"/>
                  </a:lnTo>
                  <a:lnTo>
                    <a:pt x="1092636" y="437348"/>
                  </a:lnTo>
                  <a:lnTo>
                    <a:pt x="1144950" y="429084"/>
                  </a:lnTo>
                  <a:lnTo>
                    <a:pt x="1195214" y="420515"/>
                  </a:lnTo>
                  <a:lnTo>
                    <a:pt x="1243314" y="411658"/>
                  </a:lnTo>
                  <a:lnTo>
                    <a:pt x="1289136" y="402531"/>
                  </a:lnTo>
                  <a:lnTo>
                    <a:pt x="1332567" y="393152"/>
                  </a:lnTo>
                  <a:lnTo>
                    <a:pt x="1373491" y="383539"/>
                  </a:lnTo>
                  <a:lnTo>
                    <a:pt x="1411796" y="373710"/>
                  </a:lnTo>
                  <a:lnTo>
                    <a:pt x="1480093" y="353477"/>
                  </a:lnTo>
                  <a:lnTo>
                    <a:pt x="1536545" y="332596"/>
                  </a:lnTo>
                  <a:lnTo>
                    <a:pt x="1580241" y="311211"/>
                  </a:lnTo>
                  <a:lnTo>
                    <a:pt x="1619875" y="278504"/>
                  </a:lnTo>
                  <a:lnTo>
                    <a:pt x="1627695" y="256489"/>
                  </a:lnTo>
                  <a:lnTo>
                    <a:pt x="1629741" y="245273"/>
                  </a:lnTo>
                  <a:lnTo>
                    <a:pt x="1659473" y="211816"/>
                  </a:lnTo>
                  <a:lnTo>
                    <a:pt x="1697752" y="189859"/>
                  </a:lnTo>
                  <a:lnTo>
                    <a:pt x="1749676" y="168358"/>
                  </a:lnTo>
                  <a:lnTo>
                    <a:pt x="1814284" y="147464"/>
                  </a:lnTo>
                  <a:lnTo>
                    <a:pt x="1851043" y="137292"/>
                  </a:lnTo>
                  <a:lnTo>
                    <a:pt x="1890612" y="127329"/>
                  </a:lnTo>
                  <a:lnTo>
                    <a:pt x="1932871" y="117595"/>
                  </a:lnTo>
                  <a:lnTo>
                    <a:pt x="1977700" y="108107"/>
                  </a:lnTo>
                  <a:lnTo>
                    <a:pt x="2024978" y="98884"/>
                  </a:lnTo>
                  <a:lnTo>
                    <a:pt x="2074586" y="89947"/>
                  </a:lnTo>
                  <a:lnTo>
                    <a:pt x="2126402" y="81314"/>
                  </a:lnTo>
                  <a:lnTo>
                    <a:pt x="2180308" y="73003"/>
                  </a:lnTo>
                  <a:lnTo>
                    <a:pt x="2236181" y="65034"/>
                  </a:lnTo>
                  <a:lnTo>
                    <a:pt x="2293904" y="57426"/>
                  </a:lnTo>
                  <a:lnTo>
                    <a:pt x="2353354" y="50198"/>
                  </a:lnTo>
                  <a:lnTo>
                    <a:pt x="2414412" y="43369"/>
                  </a:lnTo>
                  <a:lnTo>
                    <a:pt x="2476958" y="36957"/>
                  </a:lnTo>
                  <a:lnTo>
                    <a:pt x="2540871" y="30982"/>
                  </a:lnTo>
                  <a:lnTo>
                    <a:pt x="2606032" y="25463"/>
                  </a:lnTo>
                  <a:lnTo>
                    <a:pt x="2672319" y="20419"/>
                  </a:lnTo>
                  <a:lnTo>
                    <a:pt x="2739614" y="15869"/>
                  </a:lnTo>
                  <a:lnTo>
                    <a:pt x="2807795" y="11831"/>
                  </a:lnTo>
                  <a:lnTo>
                    <a:pt x="2876742" y="8325"/>
                  </a:lnTo>
                  <a:lnTo>
                    <a:pt x="2946336" y="5370"/>
                  </a:lnTo>
                  <a:lnTo>
                    <a:pt x="3016455" y="2985"/>
                  </a:lnTo>
                  <a:lnTo>
                    <a:pt x="3086980" y="1188"/>
                  </a:lnTo>
                  <a:lnTo>
                    <a:pt x="3157791" y="0"/>
                  </a:lnTo>
                </a:path>
              </a:pathLst>
            </a:custGeom>
            <a:ln w="38100">
              <a:solidFill>
                <a:srgbClr val="96B9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9485907" y="1011129"/>
              <a:ext cx="114935" cy="114300"/>
            </a:xfrm>
            <a:custGeom>
              <a:avLst/>
              <a:gdLst/>
              <a:ahLst/>
              <a:cxnLst/>
              <a:rect l="l" t="t" r="r" b="b"/>
              <a:pathLst>
                <a:path w="114934" h="114300">
                  <a:moveTo>
                    <a:pt x="0" y="0"/>
                  </a:moveTo>
                  <a:lnTo>
                    <a:pt x="723" y="114300"/>
                  </a:lnTo>
                  <a:lnTo>
                    <a:pt x="114668" y="56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B9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 txBox="1"/>
          <p:nvPr/>
        </p:nvSpPr>
        <p:spPr>
          <a:xfrm>
            <a:off x="10351058" y="4995057"/>
            <a:ext cx="8629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AC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MAINS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045513" y="3725191"/>
            <a:ext cx="154178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DC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RECTIFICATION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20148" y="3660735"/>
            <a:ext cx="15087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ENERGY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STORAGE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288021" y="3035025"/>
            <a:ext cx="9302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DC</a:t>
            </a:r>
            <a:r>
              <a:rPr dirty="0" sz="1600" spc="-2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“LOAD”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1880616" y="4128515"/>
            <a:ext cx="9881870" cy="2362200"/>
            <a:chOff x="1880616" y="4128515"/>
            <a:chExt cx="9881870" cy="2362200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34940" y="4128515"/>
              <a:ext cx="1030223" cy="23621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0616" y="4216907"/>
              <a:ext cx="2086355" cy="2069591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6408032" y="5309683"/>
              <a:ext cx="5325745" cy="2540"/>
            </a:xfrm>
            <a:custGeom>
              <a:avLst/>
              <a:gdLst/>
              <a:ahLst/>
              <a:cxnLst/>
              <a:rect l="l" t="t" r="r" b="b"/>
              <a:pathLst>
                <a:path w="5325745" h="2539">
                  <a:moveTo>
                    <a:pt x="5325516" y="2425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265159" y="5223975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5" h="171450">
                  <a:moveTo>
                    <a:pt x="171500" y="0"/>
                  </a:moveTo>
                  <a:lnTo>
                    <a:pt x="0" y="85636"/>
                  </a:lnTo>
                  <a:lnTo>
                    <a:pt x="171411" y="171449"/>
                  </a:lnTo>
                  <a:lnTo>
                    <a:pt x="171500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3966972" y="5452871"/>
              <a:ext cx="1299210" cy="0"/>
            </a:xfrm>
            <a:custGeom>
              <a:avLst/>
              <a:gdLst/>
              <a:ahLst/>
              <a:cxnLst/>
              <a:rect l="l" t="t" r="r" b="b"/>
              <a:pathLst>
                <a:path w="1299210" h="0">
                  <a:moveTo>
                    <a:pt x="0" y="0"/>
                  </a:moveTo>
                  <a:lnTo>
                    <a:pt x="1298892" y="0"/>
                  </a:lnTo>
                </a:path>
              </a:pathLst>
            </a:custGeom>
            <a:ln w="5715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5237285" y="5367139"/>
              <a:ext cx="172085" cy="171450"/>
            </a:xfrm>
            <a:custGeom>
              <a:avLst/>
              <a:gdLst/>
              <a:ahLst/>
              <a:cxnLst/>
              <a:rect l="l" t="t" r="r" b="b"/>
              <a:pathLst>
                <a:path w="172085" h="171450">
                  <a:moveTo>
                    <a:pt x="12" y="0"/>
                  </a:moveTo>
                  <a:lnTo>
                    <a:pt x="0" y="171450"/>
                  </a:lnTo>
                  <a:lnTo>
                    <a:pt x="171462" y="85737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344411" y="4519099"/>
              <a:ext cx="780415" cy="455295"/>
            </a:xfrm>
            <a:custGeom>
              <a:avLst/>
              <a:gdLst/>
              <a:ahLst/>
              <a:cxnLst/>
              <a:rect l="l" t="t" r="r" b="b"/>
              <a:pathLst>
                <a:path w="780415" h="455295">
                  <a:moveTo>
                    <a:pt x="0" y="455129"/>
                  </a:moveTo>
                  <a:lnTo>
                    <a:pt x="60448" y="452707"/>
                  </a:lnTo>
                  <a:lnTo>
                    <a:pt x="120054" y="445716"/>
                  </a:lnTo>
                  <a:lnTo>
                    <a:pt x="177976" y="434572"/>
                  </a:lnTo>
                  <a:lnTo>
                    <a:pt x="233374" y="419690"/>
                  </a:lnTo>
                  <a:lnTo>
                    <a:pt x="285406" y="401485"/>
                  </a:lnTo>
                  <a:lnTo>
                    <a:pt x="333230" y="380374"/>
                  </a:lnTo>
                  <a:lnTo>
                    <a:pt x="376005" y="356771"/>
                  </a:lnTo>
                  <a:lnTo>
                    <a:pt x="412890" y="331091"/>
                  </a:lnTo>
                  <a:lnTo>
                    <a:pt x="443042" y="303750"/>
                  </a:lnTo>
                  <a:lnTo>
                    <a:pt x="479786" y="245745"/>
                  </a:lnTo>
                  <a:lnTo>
                    <a:pt x="484695" y="215912"/>
                  </a:lnTo>
                  <a:lnTo>
                    <a:pt x="490612" y="183128"/>
                  </a:lnTo>
                  <a:lnTo>
                    <a:pt x="534596" y="119766"/>
                  </a:lnTo>
                  <a:lnTo>
                    <a:pt x="570425" y="90292"/>
                  </a:lnTo>
                  <a:lnTo>
                    <a:pt x="613988" y="63026"/>
                  </a:lnTo>
                  <a:lnTo>
                    <a:pt x="664166" y="38520"/>
                  </a:lnTo>
                  <a:lnTo>
                    <a:pt x="719841" y="17327"/>
                  </a:lnTo>
                  <a:lnTo>
                    <a:pt x="779894" y="0"/>
                  </a:lnTo>
                </a:path>
              </a:pathLst>
            </a:custGeom>
            <a:ln w="762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7072958" y="4410269"/>
              <a:ext cx="241300" cy="227329"/>
            </a:xfrm>
            <a:custGeom>
              <a:avLst/>
              <a:gdLst/>
              <a:ahLst/>
              <a:cxnLst/>
              <a:rect l="l" t="t" r="r" b="b"/>
              <a:pathLst>
                <a:path w="241300" h="227329">
                  <a:moveTo>
                    <a:pt x="0" y="0"/>
                  </a:moveTo>
                  <a:lnTo>
                    <a:pt x="27914" y="226885"/>
                  </a:lnTo>
                  <a:lnTo>
                    <a:pt x="240842" y="855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9068752" y="3894558"/>
            <a:ext cx="11334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AC</a:t>
            </a:r>
            <a:r>
              <a:rPr dirty="0" sz="1600" spc="-4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BREAKERS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6343558" y="5492581"/>
            <a:ext cx="22015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Calibri"/>
                <a:cs typeface="Calibri"/>
              </a:rPr>
              <a:t>A</a:t>
            </a:r>
            <a:r>
              <a:rPr dirty="0" sz="1600" spc="-10">
                <a:latin typeface="Calibri"/>
                <a:cs typeface="Calibri"/>
              </a:rPr>
              <a:t>utomatic</a:t>
            </a:r>
            <a:r>
              <a:rPr dirty="0" sz="1600" spc="-55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T</a:t>
            </a:r>
            <a:r>
              <a:rPr dirty="0" sz="1600" spc="-10">
                <a:latin typeface="Calibri"/>
                <a:cs typeface="Calibri"/>
              </a:rPr>
              <a:t>ransfer</a:t>
            </a:r>
            <a:r>
              <a:rPr dirty="0" sz="1600" spc="-35">
                <a:latin typeface="Calibri"/>
                <a:cs typeface="Calibri"/>
              </a:rPr>
              <a:t> </a:t>
            </a:r>
            <a:r>
              <a:rPr dirty="0" sz="1600" spc="-10" b="1">
                <a:latin typeface="Calibri"/>
                <a:cs typeface="Calibri"/>
              </a:rPr>
              <a:t>S</a:t>
            </a:r>
            <a:r>
              <a:rPr dirty="0" sz="1600" spc="-10">
                <a:latin typeface="Calibri"/>
                <a:cs typeface="Calibri"/>
              </a:rPr>
              <a:t>witch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720071" y="4635802"/>
            <a:ext cx="95186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20">
                <a:latin typeface="Calibri"/>
                <a:cs typeface="Calibri"/>
              </a:rPr>
              <a:t>Back-</a:t>
            </a:r>
            <a:r>
              <a:rPr dirty="0" sz="1600" spc="-25">
                <a:latin typeface="Calibri"/>
                <a:cs typeface="Calibri"/>
              </a:rPr>
              <a:t>up </a:t>
            </a:r>
            <a:r>
              <a:rPr dirty="0" sz="1600" spc="-10">
                <a:latin typeface="Calibri"/>
                <a:cs typeface="Calibri"/>
              </a:rPr>
              <a:t>Generation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8082" y="796555"/>
            <a:ext cx="490474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/>
              <a:t>Traditional</a:t>
            </a:r>
            <a:r>
              <a:rPr dirty="0" sz="3600" spc="-15"/>
              <a:t> </a:t>
            </a:r>
            <a:r>
              <a:rPr dirty="0" sz="3600"/>
              <a:t>use</a:t>
            </a:r>
            <a:r>
              <a:rPr dirty="0" sz="3600" spc="-55"/>
              <a:t> </a:t>
            </a:r>
            <a:r>
              <a:rPr dirty="0" sz="3600"/>
              <a:t>of</a:t>
            </a:r>
            <a:r>
              <a:rPr dirty="0" sz="3600" spc="-55"/>
              <a:t> </a:t>
            </a:r>
            <a:r>
              <a:rPr dirty="0" sz="3600" spc="-20"/>
              <a:t>Inverters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1370075" y="1752600"/>
            <a:ext cx="8757285" cy="3235960"/>
            <a:chOff x="1370075" y="1752600"/>
            <a:chExt cx="8757285" cy="323596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27803" y="3695700"/>
              <a:ext cx="3663695" cy="12923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0075" y="1905000"/>
              <a:ext cx="3025127" cy="2895599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3828287" y="3124961"/>
              <a:ext cx="1333500" cy="1194435"/>
            </a:xfrm>
            <a:custGeom>
              <a:avLst/>
              <a:gdLst/>
              <a:ahLst/>
              <a:cxnLst/>
              <a:rect l="l" t="t" r="r" b="b"/>
              <a:pathLst>
                <a:path w="1333500" h="1194435">
                  <a:moveTo>
                    <a:pt x="0" y="0"/>
                  </a:moveTo>
                  <a:lnTo>
                    <a:pt x="666750" y="0"/>
                  </a:lnTo>
                  <a:lnTo>
                    <a:pt x="666750" y="1193863"/>
                  </a:lnTo>
                  <a:lnTo>
                    <a:pt x="1333500" y="1193863"/>
                  </a:lnTo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3733038" y="3067811"/>
              <a:ext cx="1524000" cy="1308735"/>
            </a:xfrm>
            <a:custGeom>
              <a:avLst/>
              <a:gdLst/>
              <a:ahLst/>
              <a:cxnLst/>
              <a:rect l="l" t="t" r="r" b="b"/>
              <a:pathLst>
                <a:path w="1524000" h="1308735">
                  <a:moveTo>
                    <a:pt x="114300" y="0"/>
                  </a:moveTo>
                  <a:lnTo>
                    <a:pt x="0" y="57150"/>
                  </a:lnTo>
                  <a:lnTo>
                    <a:pt x="114300" y="114300"/>
                  </a:lnTo>
                  <a:lnTo>
                    <a:pt x="114300" y="0"/>
                  </a:lnTo>
                  <a:close/>
                </a:path>
                <a:path w="1524000" h="1308735">
                  <a:moveTo>
                    <a:pt x="1524000" y="1251013"/>
                  </a:moveTo>
                  <a:lnTo>
                    <a:pt x="1409700" y="1193863"/>
                  </a:lnTo>
                  <a:lnTo>
                    <a:pt x="1409700" y="1308163"/>
                  </a:lnTo>
                  <a:lnTo>
                    <a:pt x="1524000" y="1251013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6475" y="1752600"/>
              <a:ext cx="3270503" cy="182575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8094306" y="3445962"/>
              <a:ext cx="497840" cy="640080"/>
            </a:xfrm>
            <a:custGeom>
              <a:avLst/>
              <a:gdLst/>
              <a:ahLst/>
              <a:cxnLst/>
              <a:rect l="l" t="t" r="r" b="b"/>
              <a:pathLst>
                <a:path w="497840" h="640079">
                  <a:moveTo>
                    <a:pt x="0" y="640067"/>
                  </a:moveTo>
                  <a:lnTo>
                    <a:pt x="44075" y="621484"/>
                  </a:lnTo>
                  <a:lnTo>
                    <a:pt x="85826" y="596910"/>
                  </a:lnTo>
                  <a:lnTo>
                    <a:pt x="124489" y="567093"/>
                  </a:lnTo>
                  <a:lnTo>
                    <a:pt x="159300" y="532782"/>
                  </a:lnTo>
                  <a:lnTo>
                    <a:pt x="189494" y="494725"/>
                  </a:lnTo>
                  <a:lnTo>
                    <a:pt x="214308" y="453673"/>
                  </a:lnTo>
                  <a:lnTo>
                    <a:pt x="232978" y="410373"/>
                  </a:lnTo>
                  <a:lnTo>
                    <a:pt x="244740" y="365575"/>
                  </a:lnTo>
                  <a:lnTo>
                    <a:pt x="248831" y="320027"/>
                  </a:lnTo>
                  <a:lnTo>
                    <a:pt x="252921" y="274482"/>
                  </a:lnTo>
                  <a:lnTo>
                    <a:pt x="264683" y="229686"/>
                  </a:lnTo>
                  <a:lnTo>
                    <a:pt x="283353" y="186387"/>
                  </a:lnTo>
                  <a:lnTo>
                    <a:pt x="308168" y="145334"/>
                  </a:lnTo>
                  <a:lnTo>
                    <a:pt x="338362" y="107278"/>
                  </a:lnTo>
                  <a:lnTo>
                    <a:pt x="373172" y="72968"/>
                  </a:lnTo>
                  <a:lnTo>
                    <a:pt x="411835" y="43151"/>
                  </a:lnTo>
                  <a:lnTo>
                    <a:pt x="453586" y="18579"/>
                  </a:lnTo>
                  <a:lnTo>
                    <a:pt x="497662" y="0"/>
                  </a:lnTo>
                </a:path>
              </a:pathLst>
            </a:custGeom>
            <a:ln w="38100">
              <a:solidFill>
                <a:srgbClr val="F1361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8000238" y="3392855"/>
              <a:ext cx="685800" cy="746760"/>
            </a:xfrm>
            <a:custGeom>
              <a:avLst/>
              <a:gdLst/>
              <a:ahLst/>
              <a:cxnLst/>
              <a:rect l="l" t="t" r="r" b="b"/>
              <a:pathLst>
                <a:path w="685800" h="746760">
                  <a:moveTo>
                    <a:pt x="122339" y="746315"/>
                  </a:moveTo>
                  <a:lnTo>
                    <a:pt x="102946" y="633666"/>
                  </a:lnTo>
                  <a:lnTo>
                    <a:pt x="0" y="709383"/>
                  </a:lnTo>
                  <a:lnTo>
                    <a:pt x="122339" y="746315"/>
                  </a:lnTo>
                  <a:close/>
                </a:path>
                <a:path w="685800" h="746760">
                  <a:moveTo>
                    <a:pt x="685800" y="36918"/>
                  </a:moveTo>
                  <a:lnTo>
                    <a:pt x="563448" y="0"/>
                  </a:lnTo>
                  <a:lnTo>
                    <a:pt x="582853" y="112636"/>
                  </a:lnTo>
                  <a:lnTo>
                    <a:pt x="685800" y="36918"/>
                  </a:lnTo>
                  <a:close/>
                </a:path>
              </a:pathLst>
            </a:custGeom>
            <a:solidFill>
              <a:srgbClr val="F1361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 txBox="1"/>
          <p:nvPr/>
        </p:nvSpPr>
        <p:spPr>
          <a:xfrm>
            <a:off x="1376762" y="5009503"/>
            <a:ext cx="297878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Digital</a:t>
            </a:r>
            <a:r>
              <a:rPr dirty="0" sz="1600" spc="-9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Voice</a:t>
            </a:r>
            <a:r>
              <a:rPr dirty="0" sz="1600" spc="-3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Switch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in</a:t>
            </a:r>
            <a:r>
              <a:rPr dirty="0" sz="1600" spc="-7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Isolated</a:t>
            </a:r>
            <a:r>
              <a:rPr dirty="0" sz="1600" spc="-70">
                <a:latin typeface="Calibri"/>
                <a:cs typeface="Calibri"/>
              </a:rPr>
              <a:t> </a:t>
            </a:r>
            <a:r>
              <a:rPr dirty="0" sz="1600" spc="-20">
                <a:latin typeface="Calibri"/>
                <a:cs typeface="Calibri"/>
              </a:rPr>
              <a:t>Zone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7103216" y="1368547"/>
            <a:ext cx="268097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Digital</a:t>
            </a:r>
            <a:r>
              <a:rPr dirty="0" sz="1600" spc="-95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Voice</a:t>
            </a:r>
            <a:r>
              <a:rPr dirty="0" sz="1600" spc="-50">
                <a:latin typeface="Calibri"/>
                <a:cs typeface="Calibri"/>
              </a:rPr>
              <a:t> </a:t>
            </a:r>
            <a:r>
              <a:rPr dirty="0" sz="1600">
                <a:latin typeface="Calibri"/>
                <a:cs typeface="Calibri"/>
              </a:rPr>
              <a:t>Switch</a:t>
            </a:r>
            <a:r>
              <a:rPr dirty="0" sz="1600" spc="-6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Workstation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4563875" y="3416800"/>
            <a:ext cx="68897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Calibri"/>
                <a:cs typeface="Calibri"/>
              </a:rPr>
              <a:t>-</a:t>
            </a:r>
            <a:r>
              <a:rPr dirty="0" sz="1600">
                <a:latin typeface="Calibri"/>
                <a:cs typeface="Calibri"/>
              </a:rPr>
              <a:t>48V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25">
                <a:latin typeface="Calibri"/>
                <a:cs typeface="Calibri"/>
              </a:rPr>
              <a:t>DC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8370837" y="3704014"/>
            <a:ext cx="7207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latin typeface="Calibri"/>
                <a:cs typeface="Calibri"/>
              </a:rPr>
              <a:t>120V</a:t>
            </a:r>
            <a:r>
              <a:rPr dirty="0" sz="1600" spc="-25">
                <a:latin typeface="Calibri"/>
                <a:cs typeface="Calibri"/>
              </a:rPr>
              <a:t> AC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380V</a:t>
            </a:r>
            <a:r>
              <a:rPr dirty="0" sz="3600" spc="-85"/>
              <a:t> </a:t>
            </a:r>
            <a:r>
              <a:rPr dirty="0" sz="3600"/>
              <a:t>DC</a:t>
            </a:r>
            <a:r>
              <a:rPr dirty="0" sz="3600" spc="-80"/>
              <a:t> </a:t>
            </a:r>
            <a:r>
              <a:rPr dirty="0" sz="3600"/>
              <a:t>Power</a:t>
            </a:r>
            <a:r>
              <a:rPr dirty="0" sz="3600" spc="-80"/>
              <a:t> </a:t>
            </a:r>
            <a:r>
              <a:rPr dirty="0" sz="3600" spc="-10"/>
              <a:t>systems</a:t>
            </a:r>
            <a:r>
              <a:rPr dirty="0" sz="3600" spc="-75"/>
              <a:t> </a:t>
            </a:r>
            <a:r>
              <a:rPr dirty="0" sz="3600"/>
              <a:t>for</a:t>
            </a:r>
            <a:r>
              <a:rPr dirty="0" sz="3600" spc="-90"/>
              <a:t> </a:t>
            </a:r>
            <a:r>
              <a:rPr dirty="0" sz="3600"/>
              <a:t>Communication</a:t>
            </a:r>
            <a:r>
              <a:rPr dirty="0" sz="3600" spc="-40"/>
              <a:t> </a:t>
            </a:r>
            <a:r>
              <a:rPr dirty="0" sz="3600"/>
              <a:t>or</a:t>
            </a:r>
            <a:r>
              <a:rPr dirty="0" sz="3600" spc="-80"/>
              <a:t> </a:t>
            </a:r>
            <a:r>
              <a:rPr dirty="0" sz="3600" spc="-20"/>
              <a:t>Data </a:t>
            </a:r>
            <a:r>
              <a:rPr dirty="0" sz="3600" spc="-10"/>
              <a:t>Centers</a:t>
            </a:r>
            <a:endParaRPr sz="3600"/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1600200"/>
            <a:ext cx="6012815" cy="4377055"/>
            <a:chOff x="0" y="1600200"/>
            <a:chExt cx="6012815" cy="4377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1475" y="1600200"/>
              <a:ext cx="4871070" cy="3886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452871"/>
              <a:ext cx="1979676" cy="524255"/>
            </a:xfrm>
            <a:prstGeom prst="rect">
              <a:avLst/>
            </a:prstGeom>
          </p:spPr>
        </p:pic>
      </p:grpSp>
      <p:sp>
        <p:nvSpPr>
          <p:cNvPr id="6" name="object 6" descr=""/>
          <p:cNvSpPr txBox="1"/>
          <p:nvPr/>
        </p:nvSpPr>
        <p:spPr>
          <a:xfrm>
            <a:off x="6203610" y="1587488"/>
            <a:ext cx="4615180" cy="3630929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316865" marR="5080" indent="-304165">
              <a:lnSpc>
                <a:spcPts val="2810"/>
              </a:lnSpc>
              <a:spcBef>
                <a:spcPts val="45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600">
                <a:latin typeface="Calibri"/>
                <a:cs typeface="Calibri"/>
              </a:rPr>
              <a:t>There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has</a:t>
            </a:r>
            <a:r>
              <a:rPr dirty="0" sz="2600" spc="-2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been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lot</a:t>
            </a:r>
            <a:r>
              <a:rPr dirty="0" sz="2600" spc="5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of </a:t>
            </a:r>
            <a:r>
              <a:rPr dirty="0" sz="2600">
                <a:latin typeface="Calibri"/>
                <a:cs typeface="Calibri"/>
              </a:rPr>
              <a:t>discussion</a:t>
            </a:r>
            <a:r>
              <a:rPr dirty="0" sz="2600" spc="-8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concerning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the </a:t>
            </a:r>
            <a:r>
              <a:rPr dirty="0" sz="2600">
                <a:latin typeface="Calibri"/>
                <a:cs typeface="Calibri"/>
              </a:rPr>
              <a:t>benefits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of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a</a:t>
            </a:r>
            <a:r>
              <a:rPr dirty="0" sz="2600" spc="-1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380V</a:t>
            </a:r>
            <a:r>
              <a:rPr dirty="0" sz="2600" spc="-3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DC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power system</a:t>
            </a:r>
            <a:r>
              <a:rPr dirty="0" sz="2600" spc="-10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</a:t>
            </a:r>
            <a:r>
              <a:rPr dirty="0" sz="2600" spc="-6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recent</a:t>
            </a:r>
            <a:r>
              <a:rPr dirty="0" sz="2600" spc="-8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years.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There </a:t>
            </a:r>
            <a:r>
              <a:rPr dirty="0" sz="2600">
                <a:latin typeface="Calibri"/>
                <a:cs typeface="Calibri"/>
              </a:rPr>
              <a:t>may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be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cost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savings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in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reduced </a:t>
            </a:r>
            <a:r>
              <a:rPr dirty="0" sz="2600">
                <a:latin typeface="Calibri"/>
                <a:cs typeface="Calibri"/>
              </a:rPr>
              <a:t>energy</a:t>
            </a:r>
            <a:r>
              <a:rPr dirty="0" sz="2600" spc="-10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consumption</a:t>
            </a:r>
            <a:r>
              <a:rPr dirty="0" sz="2600" spc="-75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and </a:t>
            </a:r>
            <a:r>
              <a:rPr dirty="0" sz="2600">
                <a:latin typeface="Calibri"/>
                <a:cs typeface="Calibri"/>
              </a:rPr>
              <a:t>reduced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intermediate</a:t>
            </a:r>
            <a:r>
              <a:rPr dirty="0" sz="2600" spc="-65">
                <a:latin typeface="Calibri"/>
                <a:cs typeface="Calibri"/>
              </a:rPr>
              <a:t> </a:t>
            </a:r>
            <a:r>
              <a:rPr dirty="0" sz="2600" spc="-10">
                <a:latin typeface="Calibri"/>
                <a:cs typeface="Calibri"/>
              </a:rPr>
              <a:t>power conversions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equipment</a:t>
            </a:r>
            <a:r>
              <a:rPr dirty="0" sz="2600" spc="-7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IF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the </a:t>
            </a:r>
            <a:r>
              <a:rPr dirty="0" sz="2600">
                <a:latin typeface="Calibri"/>
                <a:cs typeface="Calibri"/>
              </a:rPr>
              <a:t>data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center</a:t>
            </a:r>
            <a:r>
              <a:rPr dirty="0" sz="2600" spc="-5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is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designed</a:t>
            </a:r>
            <a:r>
              <a:rPr dirty="0" sz="2600" spc="-8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from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 spc="-25">
                <a:latin typeface="Calibri"/>
                <a:cs typeface="Calibri"/>
              </a:rPr>
              <a:t>its </a:t>
            </a:r>
            <a:r>
              <a:rPr dirty="0" sz="2600">
                <a:latin typeface="Calibri"/>
                <a:cs typeface="Calibri"/>
              </a:rPr>
              <a:t>inception</a:t>
            </a:r>
            <a:r>
              <a:rPr dirty="0" sz="2600" spc="-5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for</a:t>
            </a:r>
            <a:r>
              <a:rPr dirty="0" sz="2600" spc="-1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this</a:t>
            </a:r>
            <a:r>
              <a:rPr dirty="0" sz="2600" spc="-40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type</a:t>
            </a:r>
            <a:r>
              <a:rPr dirty="0" sz="2600" spc="-45">
                <a:latin typeface="Calibri"/>
                <a:cs typeface="Calibri"/>
              </a:rPr>
              <a:t> </a:t>
            </a:r>
            <a:r>
              <a:rPr dirty="0" sz="2600">
                <a:latin typeface="Calibri"/>
                <a:cs typeface="Calibri"/>
              </a:rPr>
              <a:t>of</a:t>
            </a:r>
            <a:r>
              <a:rPr dirty="0" sz="2600" spc="-30">
                <a:latin typeface="Calibri"/>
                <a:cs typeface="Calibri"/>
              </a:rPr>
              <a:t> </a:t>
            </a:r>
            <a:r>
              <a:rPr dirty="0" sz="2600" spc="-45">
                <a:latin typeface="Calibri"/>
                <a:cs typeface="Calibri"/>
              </a:rPr>
              <a:t>power.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  <p:transition spd="med">
    <p:fade thruBlk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380V</a:t>
            </a:r>
            <a:r>
              <a:rPr dirty="0" sz="3600" spc="-85"/>
              <a:t> </a:t>
            </a:r>
            <a:r>
              <a:rPr dirty="0" sz="3600"/>
              <a:t>DC</a:t>
            </a:r>
            <a:r>
              <a:rPr dirty="0" sz="3600" spc="-80"/>
              <a:t> </a:t>
            </a:r>
            <a:r>
              <a:rPr dirty="0" sz="3600"/>
              <a:t>Power</a:t>
            </a:r>
            <a:r>
              <a:rPr dirty="0" sz="3600" spc="-80"/>
              <a:t> </a:t>
            </a:r>
            <a:r>
              <a:rPr dirty="0" sz="3600" spc="-10"/>
              <a:t>systems</a:t>
            </a:r>
            <a:r>
              <a:rPr dirty="0" sz="3600" spc="-75"/>
              <a:t> </a:t>
            </a:r>
            <a:r>
              <a:rPr dirty="0" sz="3600"/>
              <a:t>for</a:t>
            </a:r>
            <a:r>
              <a:rPr dirty="0" sz="3600" spc="-90"/>
              <a:t> </a:t>
            </a:r>
            <a:r>
              <a:rPr dirty="0" sz="3600"/>
              <a:t>Communication</a:t>
            </a:r>
            <a:r>
              <a:rPr dirty="0" sz="3600" spc="-40"/>
              <a:t> </a:t>
            </a:r>
            <a:r>
              <a:rPr dirty="0" sz="3600"/>
              <a:t>or</a:t>
            </a:r>
            <a:r>
              <a:rPr dirty="0" sz="3600" spc="-80"/>
              <a:t> </a:t>
            </a:r>
            <a:r>
              <a:rPr dirty="0" sz="3600" spc="-20"/>
              <a:t>Data </a:t>
            </a:r>
            <a:r>
              <a:rPr dirty="0" sz="3600" spc="-10"/>
              <a:t>Centers</a:t>
            </a:r>
            <a:endParaRPr sz="3600"/>
          </a:p>
        </p:txBody>
      </p:sp>
      <p:sp>
        <p:nvSpPr>
          <p:cNvPr id="3" name="object 3" descr=""/>
          <p:cNvSpPr txBox="1"/>
          <p:nvPr/>
        </p:nvSpPr>
        <p:spPr>
          <a:xfrm>
            <a:off x="1250610" y="1598156"/>
            <a:ext cx="4453890" cy="3304540"/>
          </a:xfrm>
          <a:prstGeom prst="rect">
            <a:avLst/>
          </a:prstGeom>
        </p:spPr>
        <p:txBody>
          <a:bodyPr wrap="square" lIns="0" tIns="49530" rIns="0" bIns="0" rtlCol="0" vert="horz">
            <a:spAutoFit/>
          </a:bodyPr>
          <a:lstStyle/>
          <a:p>
            <a:pPr marL="316865" marR="41910" indent="-304165">
              <a:lnSpc>
                <a:spcPts val="2380"/>
              </a:lnSpc>
              <a:spcBef>
                <a:spcPts val="390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200">
                <a:latin typeface="Calibri"/>
                <a:cs typeface="Calibri"/>
              </a:rPr>
              <a:t>Where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380V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DC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power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system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25">
                <a:latin typeface="Calibri"/>
                <a:cs typeface="Calibri"/>
              </a:rPr>
              <a:t>is </a:t>
            </a:r>
            <a:r>
              <a:rPr dirty="0" sz="2200">
                <a:latin typeface="Calibri"/>
                <a:cs typeface="Calibri"/>
              </a:rPr>
              <a:t>added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to</a:t>
            </a:r>
            <a:r>
              <a:rPr dirty="0" sz="2200" spc="-3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Communication/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Data </a:t>
            </a:r>
            <a:r>
              <a:rPr dirty="0" sz="2200" spc="-35">
                <a:latin typeface="Calibri"/>
                <a:cs typeface="Calibri"/>
              </a:rPr>
              <a:t>Center,</a:t>
            </a:r>
            <a:r>
              <a:rPr dirty="0" sz="2200" spc="-5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additional</a:t>
            </a:r>
            <a:r>
              <a:rPr dirty="0" sz="2200" spc="-8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power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conversion </a:t>
            </a:r>
            <a:r>
              <a:rPr dirty="0" sz="2200">
                <a:latin typeface="Calibri"/>
                <a:cs typeface="Calibri"/>
              </a:rPr>
              <a:t>equipment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may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be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required</a:t>
            </a:r>
            <a:r>
              <a:rPr dirty="0" sz="2200" spc="-9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which increases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capital</a:t>
            </a:r>
            <a:r>
              <a:rPr dirty="0" sz="2200" spc="-6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outlay</a:t>
            </a:r>
            <a:r>
              <a:rPr dirty="0" sz="2200" spc="-8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and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routine maintenance</a:t>
            </a:r>
            <a:r>
              <a:rPr dirty="0" sz="2200" spc="-7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costs.</a:t>
            </a:r>
            <a:endParaRPr sz="2200">
              <a:latin typeface="Calibri"/>
              <a:cs typeface="Calibri"/>
            </a:endParaRPr>
          </a:p>
          <a:p>
            <a:pPr marL="316865" marR="5080" indent="-304165">
              <a:lnSpc>
                <a:spcPts val="2380"/>
              </a:lnSpc>
              <a:spcBef>
                <a:spcPts val="1775"/>
              </a:spcBef>
              <a:buClr>
                <a:srgbClr val="001747"/>
              </a:buClr>
              <a:buFont typeface="Arial"/>
              <a:buChar char="•"/>
              <a:tabLst>
                <a:tab pos="316865" algn="l"/>
                <a:tab pos="317500" algn="l"/>
              </a:tabLst>
            </a:pPr>
            <a:r>
              <a:rPr dirty="0" sz="2200">
                <a:latin typeface="Calibri"/>
                <a:cs typeface="Calibri"/>
              </a:rPr>
              <a:t>Careful</a:t>
            </a:r>
            <a:r>
              <a:rPr dirty="0" sz="2200" spc="-10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consideration</a:t>
            </a:r>
            <a:r>
              <a:rPr dirty="0" sz="2200" spc="-9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and</a:t>
            </a:r>
            <a:r>
              <a:rPr dirty="0" sz="2200" spc="-9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advanced </a:t>
            </a:r>
            <a:r>
              <a:rPr dirty="0" sz="2200">
                <a:latin typeface="Calibri"/>
                <a:cs typeface="Calibri"/>
              </a:rPr>
              <a:t>planning</a:t>
            </a:r>
            <a:r>
              <a:rPr dirty="0" sz="2200" spc="-8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should</a:t>
            </a:r>
            <a:r>
              <a:rPr dirty="0" sz="2200" spc="-7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be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utilized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 spc="-20">
                <a:latin typeface="Calibri"/>
                <a:cs typeface="Calibri"/>
              </a:rPr>
              <a:t>when </a:t>
            </a:r>
            <a:r>
              <a:rPr dirty="0" sz="2200" spc="-10">
                <a:latin typeface="Calibri"/>
                <a:cs typeface="Calibri"/>
              </a:rPr>
              <a:t>considering</a:t>
            </a:r>
            <a:r>
              <a:rPr dirty="0" sz="2200" spc="-5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which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form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of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DC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power </a:t>
            </a:r>
            <a:r>
              <a:rPr dirty="0" sz="2200">
                <a:latin typeface="Calibri"/>
                <a:cs typeface="Calibri"/>
              </a:rPr>
              <a:t>will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be</a:t>
            </a:r>
            <a:r>
              <a:rPr dirty="0" sz="2200" spc="-45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used</a:t>
            </a:r>
            <a:r>
              <a:rPr dirty="0" sz="2200" spc="-5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for</a:t>
            </a:r>
            <a:r>
              <a:rPr dirty="0" sz="2200" spc="-5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a</a:t>
            </a:r>
            <a:r>
              <a:rPr dirty="0" sz="2200" spc="-40">
                <a:latin typeface="Calibri"/>
                <a:cs typeface="Calibri"/>
              </a:rPr>
              <a:t> </a:t>
            </a:r>
            <a:r>
              <a:rPr dirty="0" sz="2200">
                <a:latin typeface="Calibri"/>
                <a:cs typeface="Calibri"/>
              </a:rPr>
              <a:t>given</a:t>
            </a:r>
            <a:r>
              <a:rPr dirty="0" sz="2200" spc="-60">
                <a:latin typeface="Calibri"/>
                <a:cs typeface="Calibri"/>
              </a:rPr>
              <a:t> </a:t>
            </a:r>
            <a:r>
              <a:rPr dirty="0" sz="2200" spc="-10">
                <a:latin typeface="Calibri"/>
                <a:cs typeface="Calibri"/>
              </a:rPr>
              <a:t>location.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6054" y="2512041"/>
            <a:ext cx="5937146" cy="169679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2871"/>
            <a:ext cx="1979676" cy="524255"/>
          </a:xfrm>
          <a:prstGeom prst="rect">
            <a:avLst/>
          </a:prstGeom>
        </p:spPr>
      </p:pic>
    </p:spTree>
  </p:cSld>
  <p:clrMapOvr>
    <a:masterClrMapping/>
  </p:clrMapOvr>
  <p:transition spd="med">
    <p:fade thruBlk="0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22EB3E70E283418C9EA32A89AB8292" ma:contentTypeVersion="16" ma:contentTypeDescription="Create a new document." ma:contentTypeScope="" ma:versionID="aa79133f5c55eef6e7c2486180dd61b5">
  <xsd:schema xmlns:xsd="http://www.w3.org/2001/XMLSchema" xmlns:xs="http://www.w3.org/2001/XMLSchema" xmlns:p="http://schemas.microsoft.com/office/2006/metadata/properties" xmlns:ns2="fdfba2c9-0271-4427-af80-f8bed3722a0a" xmlns:ns3="7bc8ab99-10ba-417f-ba97-b8d9d42f191b" targetNamespace="http://schemas.microsoft.com/office/2006/metadata/properties" ma:root="true" ma:fieldsID="83c3475300517c735483ea64c0f5c45d" ns2:_="" ns3:_="">
    <xsd:import namespace="fdfba2c9-0271-4427-af80-f8bed3722a0a"/>
    <xsd:import namespace="7bc8ab99-10ba-417f-ba97-b8d9d42f1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ba2c9-0271-4427-af80-f8bed3722a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53ee4a-7f1a-4dcc-b033-f5adea8312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8ab99-10ba-417f-ba97-b8d9d42f191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dec414b-e7db-4706-99cc-b97f634337e5}" ma:internalName="TaxCatchAll" ma:showField="CatchAllData" ma:web="7bc8ab99-10ba-417f-ba97-b8d9d42f1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c8ab99-10ba-417f-ba97-b8d9d42f191b" xsi:nil="true"/>
    <lcf76f155ced4ddcb4097134ff3c332f xmlns="fdfba2c9-0271-4427-af80-f8bed3722a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FD3EBD-1A6A-415B-971E-715F0308119E}"/>
</file>

<file path=customXml/itemProps2.xml><?xml version="1.0" encoding="utf-8"?>
<ds:datastoreItem xmlns:ds="http://schemas.openxmlformats.org/officeDocument/2006/customXml" ds:itemID="{08B7775A-5D03-4EE0-A506-42B9F5615FDB}"/>
</file>

<file path=customXml/itemProps3.xml><?xml version="1.0" encoding="utf-8"?>
<ds:datastoreItem xmlns:ds="http://schemas.openxmlformats.org/officeDocument/2006/customXml" ds:itemID="{AF4AA290-367E-4E75-9ED9-2D6CB7A1E2B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Hank Daugherty</dc:creator>
  <dcterms:created xsi:type="dcterms:W3CDTF">2023-04-26T14:50:44Z</dcterms:created>
  <dcterms:modified xsi:type="dcterms:W3CDTF">2023-04-26T14:50:44Z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0x010100DF22EB3E70E283418C9EA32A89AB8292</vt:lpwstr>
  </property>
  <property fmtid="{D5CDD505-2E9C-101B-9397-08002B2CF9AE}" pid="3" name="Created">
    <vt:filetime>2023-04-26T00:00:00Z</vt:filetime>
  </property>
  <property fmtid="{D5CDD505-2E9C-101B-9397-08002B2CF9AE}" pid="4" name="Creator">
    <vt:lpwstr>Acrobat PDFMaker 17 for PowerPoint</vt:lpwstr>
  </property>
  <property fmtid="{D5CDD505-2E9C-101B-9397-08002B2CF9AE}" pid="5" name="LastSaved">
    <vt:filetime>2023-04-26T00:00:00Z</vt:filetime>
  </property>
  <property fmtid="{D5CDD505-2E9C-101B-9397-08002B2CF9AE}" pid="6" name="Order">
    <vt:lpwstr>39863400</vt:lpwstr>
  </property>
  <property fmtid="{D5CDD505-2E9C-101B-9397-08002B2CF9AE}" pid="7" name="Producer">
    <vt:lpwstr>Adobe PDF Library 17.11.238</vt:lpwstr>
  </property>
  <property fmtid="{D5CDD505-2E9C-101B-9397-08002B2CF9AE}" pid="8" name="xd_Signature">
    <vt:lpwstr>No</vt:lpwstr>
  </property>
</Properties>
</file>