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8" r:id="rId6"/>
    <p:sldId id="281" r:id="rId7"/>
    <p:sldId id="277" r:id="rId8"/>
    <p:sldId id="282" r:id="rId9"/>
    <p:sldId id="259" r:id="rId10"/>
    <p:sldId id="278" r:id="rId11"/>
    <p:sldId id="283" r:id="rId12"/>
    <p:sldId id="279" r:id="rId13"/>
    <p:sldId id="272" r:id="rId14"/>
    <p:sldId id="286" r:id="rId15"/>
    <p:sldId id="287" r:id="rId16"/>
    <p:sldId id="273" r:id="rId17"/>
    <p:sldId id="280" r:id="rId18"/>
    <p:sldId id="284" r:id="rId19"/>
    <p:sldId id="285" r:id="rId20"/>
    <p:sldId id="288" r:id="rId21"/>
    <p:sldId id="289" r:id="rId22"/>
    <p:sldId id="290" r:id="rId23"/>
    <p:sldId id="274" r:id="rId24"/>
    <p:sldId id="291" r:id="rId25"/>
    <p:sldId id="292" r:id="rId26"/>
    <p:sldId id="293" r:id="rId27"/>
    <p:sldId id="275" r:id="rId28"/>
    <p:sldId id="294" r:id="rId29"/>
    <p:sldId id="295" r:id="rId30"/>
    <p:sldId id="296" r:id="rId31"/>
    <p:sldId id="297" r:id="rId32"/>
    <p:sldId id="298" r:id="rId33"/>
    <p:sldId id="276" r:id="rId34"/>
    <p:sldId id="299" r:id="rId35"/>
    <p:sldId id="300" r:id="rId36"/>
    <p:sldId id="271" r:id="rId37"/>
    <p:sldId id="260" r:id="rId38"/>
    <p:sldId id="261" r:id="rId39"/>
    <p:sldId id="262" r:id="rId40"/>
    <p:sldId id="263" r:id="rId41"/>
    <p:sldId id="267" r:id="rId42"/>
  </p:sldIdLst>
  <p:sldSz cx="12188825" cy="6858000"/>
  <p:notesSz cx="6858000" cy="9144000"/>
  <p:custDataLst>
    <p:tags r:id="rId45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6EE47-1AE4-473E-893A-3734BB94BCDE}" v="26" dt="2023-04-04T15:39:41.090"/>
    <p1510:client id="{A7B0552B-3D9F-70A6-9F73-D054CDAA677F}" v="420" dt="2023-04-07T16:08:44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4" autoAdjust="0"/>
    <p:restoredTop sz="94492" autoAdjust="0"/>
  </p:normalViewPr>
  <p:slideViewPr>
    <p:cSldViewPr>
      <p:cViewPr varScale="1">
        <p:scale>
          <a:sx n="99" d="100"/>
          <a:sy n="99" d="100"/>
        </p:scale>
        <p:origin x="108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4/7/2023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4/7/2023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rgbClr val="002060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9F0ABC-B43F-48D8-9CB9-9111B4DA5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612077" cy="7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4/7/2023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757A7D-6AA4-47F8-9CB5-EEA183213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" y="3124200"/>
            <a:ext cx="1612077" cy="799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4C6BE-0D3B-4080-8F59-8297729463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" y="5392264"/>
            <a:ext cx="12188825" cy="14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3886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3886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 baseline="0">
                <a:solidFill>
                  <a:srgbClr val="002060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0632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 baseline="0">
                <a:solidFill>
                  <a:srgbClr val="002060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0632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F7BC67-DC0E-434E-A931-66DAA3F75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94609"/>
            <a:ext cx="12188825" cy="14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3886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38862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8862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886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3886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4/7/2023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5C799E-6B17-489F-8ECF-5E34B1930F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609"/>
            <a:ext cx="12188825" cy="1463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5B54B-6E8B-4795-98A1-F066F5BEEA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40"/>
            <a:ext cx="1063024" cy="5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/>
          <a:p>
            <a:r>
              <a:rPr lang="en-US" dirty="0"/>
              <a:t>Generator and 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/>
          <a:p>
            <a:r>
              <a:rPr lang="en-US" dirty="0"/>
              <a:t>Ronald Slutter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Standard Vs. Bypass Isolation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Standard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88E93D-DFAF-CF48-BDC4-3BC86068E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2362200"/>
            <a:ext cx="6094412" cy="24332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5333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ATS mechanism does not have a bypass feature.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5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Bypass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5333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ATS mechanism has a bypass feature.</a:t>
            </a:r>
          </a:p>
          <a:p>
            <a:endParaRPr lang="en-US" dirty="0"/>
          </a:p>
        </p:txBody>
      </p:sp>
      <p:pic>
        <p:nvPicPr>
          <p:cNvPr id="8" name="Content Placeholder 7" descr="Red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EDCDB18-5B32-0181-1EBB-7306233A2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40" y="2667000"/>
            <a:ext cx="6094412" cy="28768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3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Open, Closed and Delayed Transition 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0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Open Transition Standard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88E93D-DFAF-CF48-BDC4-3BC86068E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33" y="3205588"/>
            <a:ext cx="6094412" cy="24332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11429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Open transition – Break Before Make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Not recommended but sometimes used – Creates a transient surge to the load.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7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Delayed Transition Standard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11429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Delayed Transition – Center Off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Often used – 5 second delay recommended.  No Transient to the load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Content Placeholder 7" descr="Red lights in the dark&#10;&#10;Description automatically generated with low confidence">
            <a:extLst>
              <a:ext uri="{FF2B5EF4-FFF2-40B4-BE49-F238E27FC236}">
                <a16:creationId xmlns:a16="http://schemas.microsoft.com/office/drawing/2014/main" id="{AD28143D-3654-CEE8-815C-AF5C6746B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01" y="2906831"/>
            <a:ext cx="7308022" cy="22459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2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Closed Transition Standard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11429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Closed Transition – Make Before Break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Used with Utility Approval.  Requires Advanced configuration.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5D9FA5-0302-7A9B-5B3E-1C2D61888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05" y="3126275"/>
            <a:ext cx="7847013" cy="197705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Open Transition Bypass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11429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Open transition – Break Before Make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Not recommended but sometimes used – Creates a transient surge to the load.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Content Placeholder 7" descr="Red dot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4A1C4EC-492E-167C-0256-5FA2F15BE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2895602"/>
            <a:ext cx="6094412" cy="28768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3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Delayed Transition Bypass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11429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Delayed Transition – Center Off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Often used – 5 second delay recommended.  No Transient to the load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 descr="Red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2EFA945-FC43-51F9-61A2-AF78820C4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79" y="2931695"/>
            <a:ext cx="7012865" cy="24255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3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ATS Closed Transition Bypass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10057129" cy="11429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Closed Transition – Make Before Break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Used with Utility Approval.  Requires Advanced configuration.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9" descr="A picture containing text, light, way, dark&#10;&#10;Description automatically generated">
            <a:extLst>
              <a:ext uri="{FF2B5EF4-FFF2-40B4-BE49-F238E27FC236}">
                <a16:creationId xmlns:a16="http://schemas.microsoft.com/office/drawing/2014/main" id="{2A7BDD64-2A17-902D-7911-A13317A2F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2895602"/>
            <a:ext cx="7710998" cy="2667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9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and ATS Contents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2" y="1600200"/>
            <a:ext cx="10209529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Typical Generator and Automatic Transfer Switch (ATS) Single Lines</a:t>
            </a:r>
          </a:p>
          <a:p>
            <a:r>
              <a:rPr lang="en-US" dirty="0"/>
              <a:t>Manual Transfer Switch (MTS) and Portable Generator Connections</a:t>
            </a:r>
          </a:p>
          <a:p>
            <a:r>
              <a:rPr lang="en-US" dirty="0"/>
              <a:t>Standard Vs. Bypass Isolation</a:t>
            </a:r>
          </a:p>
          <a:p>
            <a:r>
              <a:rPr lang="en-US" dirty="0"/>
              <a:t>Open, Closed and Delayed Transition ATS</a:t>
            </a:r>
          </a:p>
          <a:p>
            <a:r>
              <a:rPr lang="en-US" dirty="0"/>
              <a:t>Contactor Vs. Circuit Breaker Based Designs</a:t>
            </a:r>
          </a:p>
          <a:p>
            <a:r>
              <a:rPr lang="en-US" dirty="0"/>
              <a:t>When 4 Pole ATS is required</a:t>
            </a:r>
          </a:p>
          <a:p>
            <a:r>
              <a:rPr lang="en-US" dirty="0"/>
              <a:t>Generator Sub-base Tank Fuel Polishing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Contactor Vs. Circuit Breaker Based 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7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Basic Contactor ATS Design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700D082-BE32-2B12-FFF4-8FB9C20BA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5114" y="1600200"/>
            <a:ext cx="5435245" cy="38862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3886200"/>
          </a:xfrm>
        </p:spPr>
        <p:txBody>
          <a:bodyPr vert="horz" lIns="121899" tIns="60949" rIns="121899" bIns="60949" rtlCol="0">
            <a:normAutofit/>
          </a:bodyPr>
          <a:lstStyle/>
          <a:p>
            <a:pPr marL="304165" indent="-304165">
              <a:buFont typeface="Symbol" panose="05050102010706020507" pitchFamily="18" charset="2"/>
              <a:buChar char="·"/>
            </a:pPr>
            <a:r>
              <a:rPr lang="en-US"/>
              <a:t>Typical contactor-based ATS switch design.</a:t>
            </a:r>
          </a:p>
          <a:p>
            <a:pPr marL="304165" indent="-304165">
              <a:buClr>
                <a:srgbClr val="001848"/>
              </a:buClr>
              <a:buFont typeface="Symbol" panose="05050102010706020507" pitchFamily="18" charset="2"/>
              <a:buChar char="·"/>
            </a:pPr>
            <a:r>
              <a:rPr lang="en-US"/>
              <a:t>Rating contacts 200,000 cycles lifetime.</a:t>
            </a:r>
          </a:p>
          <a:p>
            <a:pPr marL="304165" indent="-304165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35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Basic Circuit Breaker ATS Design</a:t>
            </a:r>
          </a:p>
        </p:txBody>
      </p:sp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5B0674A-B05B-FFBD-6826-C49D5F86B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7424" y="1600200"/>
            <a:ext cx="2710624" cy="38862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4621011" cy="3886200"/>
          </a:xfrm>
        </p:spPr>
        <p:txBody>
          <a:bodyPr vert="horz" lIns="121899" tIns="60949" rIns="121899" bIns="60949" rtlCol="0"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/>
              <a:t> Typical contactor-based ATS switch design.</a:t>
            </a:r>
          </a:p>
          <a:p>
            <a:pPr>
              <a:buClr>
                <a:srgbClr val="001848"/>
              </a:buClr>
              <a:buFont typeface="Symbol" panose="05050102010706020507" pitchFamily="18" charset="2"/>
              <a:buChar char="·"/>
            </a:pPr>
            <a:r>
              <a:rPr lang="en-US"/>
              <a:t> Rating of Circuit Breaker Approx 300 Cycles per year.</a:t>
            </a:r>
          </a:p>
          <a:p>
            <a:pPr>
              <a:buClr>
                <a:srgbClr val="001848"/>
              </a:buClr>
              <a:buFont typeface="Symbol" panose="05050102010706020507" pitchFamily="18" charset="2"/>
              <a:buChar char="·"/>
            </a:pPr>
            <a:endParaRPr lang="en-US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97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Basic Switchgear Circuit Breaker Design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10169028" cy="447857"/>
          </a:xfrm>
        </p:spPr>
        <p:txBody>
          <a:bodyPr vert="horz" lIns="121899" tIns="60949" rIns="121899" bIns="60949" rtlCol="0" anchor="t">
            <a:normAutofit fontScale="77500" lnSpcReduction="20000"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dirty="0"/>
              <a:t> Typical electrically operated circuit breaker based transfer switch design with HMI.</a:t>
            </a:r>
          </a:p>
          <a:p>
            <a:pPr>
              <a:buClr>
                <a:srgbClr val="001848"/>
              </a:buClr>
              <a:buFont typeface="Symbol" panose="05050102010706020507" pitchFamily="18" charset="2"/>
              <a:buChar char="·"/>
            </a:pPr>
            <a:endParaRPr lang="en-US"/>
          </a:p>
          <a:p>
            <a:endParaRPr lang="en-US"/>
          </a:p>
        </p:txBody>
      </p:sp>
      <p:pic>
        <p:nvPicPr>
          <p:cNvPr id="6" name="Picture 6" descr="A picture containing text, shelf, wall, indoor&#10;&#10;Description automatically generated">
            <a:extLst>
              <a:ext uri="{FF2B5EF4-FFF2-40B4-BE49-F238E27FC236}">
                <a16:creationId xmlns:a16="http://schemas.microsoft.com/office/drawing/2014/main" id="{3234FC7D-74CE-F47C-3CDD-988AD4DD4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5528" y="1945604"/>
            <a:ext cx="3682212" cy="3886200"/>
          </a:xfrm>
        </p:spPr>
      </p:pic>
      <p:pic>
        <p:nvPicPr>
          <p:cNvPr id="7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6A6124E-1C21-3529-5211-86EDAA7C2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92" y="2351868"/>
            <a:ext cx="3760322" cy="2948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65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When 4 Pole ATS is required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6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F5F9A8-FC01-CBF4-3EC8-750C14693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5996" y="1418537"/>
            <a:ext cx="4791694" cy="40263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NEC 230.95 Ground Fault Protection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512039-8591-D330-6CEC-45DA081D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5088016" cy="38862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400" dirty="0">
                <a:cs typeface="Calibri"/>
              </a:rPr>
              <a:t>Ground-fault protection of equipment shall be provided for solidly grounded wye electric services of more than 150 volts to ground but not exceeding 1000 volts phase-to-phase for each service disconnect rated 1000 amperes or more.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49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NEC 230.95 Performance Testing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512039-8591-D330-6CEC-45DA081D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5088016" cy="38862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400" dirty="0">
                <a:cs typeface="Calibri"/>
              </a:rPr>
              <a:t>The ground-fault protection system shall be performance tested when first installed on site.</a:t>
            </a:r>
          </a:p>
          <a:p>
            <a:pPr marL="457200" indent="-457200">
              <a:buClr>
                <a:srgbClr val="001848"/>
              </a:buClr>
              <a:buChar char="•"/>
            </a:pPr>
            <a:r>
              <a:rPr lang="en-US" sz="2400" dirty="0">
                <a:cs typeface="Calibri"/>
              </a:rPr>
              <a:t>This testing shall be conducted by a qualified person(s) using a test process of primary current injection, in accordance with instructions that shall be provided with the equipment.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8DF946E4-ACE1-1616-7C47-DB7661EC9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6281" y="1385489"/>
            <a:ext cx="5561902" cy="3886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67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3 Pole Solidly Grounded System</a:t>
            </a:r>
          </a:p>
        </p:txBody>
      </p:sp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C6FFCA6D-D394-B7C2-E12C-F8B3647D8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526" y="1341215"/>
            <a:ext cx="7399919" cy="43474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52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4 Pole Solidly Grounded System</a:t>
            </a:r>
          </a:p>
        </p:txBody>
      </p:sp>
      <p:pic>
        <p:nvPicPr>
          <p:cNvPr id="5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0BAFEA4F-687A-45E1-C41A-A0EBFDA7C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0760" y="1376565"/>
            <a:ext cx="8184487" cy="42874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41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10134003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3 Pole vs. 4 Pole Bonding Separately Derived Systems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1126180-E2C4-CB27-45D1-D0526BD92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4980" y="1777184"/>
            <a:ext cx="8427330" cy="33820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94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Typical Generator and Automatic Transfer Switch (ATS) Single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4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Generator Sub-base Tank Fuel Polishing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/>
              <a:t>Sampling a Fuel Tank</a:t>
            </a: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5D6B0C8A-1674-FB8A-135E-A1FDEE75F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577" y="1347630"/>
            <a:ext cx="5922845" cy="4484173"/>
          </a:xfrm>
        </p:spPr>
      </p:pic>
      <p:pic>
        <p:nvPicPr>
          <p:cNvPr id="10" name="Picture 10" descr="A picture containing text, sitting&#10;&#10;Description automatically generated">
            <a:extLst>
              <a:ext uri="{FF2B5EF4-FFF2-40B4-BE49-F238E27FC236}">
                <a16:creationId xmlns:a16="http://schemas.microsoft.com/office/drawing/2014/main" id="{646FFC65-8A3C-CA2F-48C1-AC0610D3D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18" y="1545026"/>
            <a:ext cx="3526819" cy="3926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41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9B2F61F-6F42-D31A-80BB-0E9B8C91A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2967" y="1445619"/>
            <a:ext cx="8969056" cy="41472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Generator Diesel Fuel Polishing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8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40CCB-81D4-4690-8135-C68845E80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0628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6" name="Picture Placeholder 5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Single Generator and 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6932929" cy="4571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Represents the typical configuration.</a:t>
            </a:r>
            <a:endParaRPr lang="en-US" dirty="0"/>
          </a:p>
        </p:txBody>
      </p:sp>
      <p:pic>
        <p:nvPicPr>
          <p:cNvPr id="10" name="Content Placeholder 9" descr="Diagram, schematic&#10;&#10;Description automatically generated">
            <a:extLst>
              <a:ext uri="{FF2B5EF4-FFF2-40B4-BE49-F238E27FC236}">
                <a16:creationId xmlns:a16="http://schemas.microsoft.com/office/drawing/2014/main" id="{2BDB74A3-4598-307A-4B27-44EFE7090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2133600"/>
            <a:ext cx="3688200" cy="36593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6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Dual Generator and 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9142730" cy="4571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Represents the most typical configuration with 2 generators and 2 ATS.</a:t>
            </a:r>
            <a:endParaRPr lang="en-US" dirty="0"/>
          </a:p>
        </p:txBody>
      </p:sp>
      <p:pic>
        <p:nvPicPr>
          <p:cNvPr id="7" name="Content Placeholder 6" descr="A diagram of a house&#10;&#10;Description automatically generated with low confidence">
            <a:extLst>
              <a:ext uri="{FF2B5EF4-FFF2-40B4-BE49-F238E27FC236}">
                <a16:creationId xmlns:a16="http://schemas.microsoft.com/office/drawing/2014/main" id="{3931D57E-9C1B-A53E-DCEF-47067FBC2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68" y="2057400"/>
            <a:ext cx="3427557" cy="35688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2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Manual Transfer Switch (MTS) and Portable Generator Connections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Generator Connection Cabinet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1600202"/>
            <a:ext cx="6856729" cy="40385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Typically used to transfer power from portable generator to ATS.  Allows very quick transfer from fixed generator to portable generator.</a:t>
            </a:r>
          </a:p>
          <a:p>
            <a:pPr>
              <a:buFont typeface="Symbol" panose="05050102010706020507" pitchFamily="18" charset="2"/>
              <a:buChar char="·"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Typically connected to portable generator connection cabinet.</a:t>
            </a:r>
          </a:p>
          <a:p>
            <a:pPr>
              <a:buFont typeface="Symbol" panose="05050102010706020507" pitchFamily="18" charset="2"/>
              <a:buChar char="·"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3 Pole or 4 Pole.</a:t>
            </a:r>
          </a:p>
          <a:p>
            <a:pPr>
              <a:buFont typeface="Symbol" panose="05050102010706020507" pitchFamily="18" charset="2"/>
              <a:buChar char="·"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On – Off - On.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" name="Content Placeholder 19" descr="A picture containing text, container, file folder&#10;&#10;Description automatically generated">
            <a:extLst>
              <a:ext uri="{FF2B5EF4-FFF2-40B4-BE49-F238E27FC236}">
                <a16:creationId xmlns:a16="http://schemas.microsoft.com/office/drawing/2014/main" id="{3558EAED-75D1-00C7-BD98-DE2163E75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581400"/>
            <a:ext cx="1115384" cy="1862206"/>
          </a:xfrm>
        </p:spPr>
      </p:pic>
      <p:pic>
        <p:nvPicPr>
          <p:cNvPr id="22" name="Picture 21" descr="A picture containing text, several, miller&#10;&#10;Description automatically generated">
            <a:extLst>
              <a:ext uri="{FF2B5EF4-FFF2-40B4-BE49-F238E27FC236}">
                <a16:creationId xmlns:a16="http://schemas.microsoft.com/office/drawing/2014/main" id="{DAB0ABFB-4AD3-74E1-5D5F-C8300522D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3575538"/>
            <a:ext cx="2028513" cy="2183635"/>
          </a:xfrm>
          <a:prstGeom prst="rect">
            <a:avLst/>
          </a:prstGeom>
        </p:spPr>
      </p:pic>
      <p:pic>
        <p:nvPicPr>
          <p:cNvPr id="24" name="Picture 23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EEB120A6-A572-7078-31A8-86D9940B8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405008"/>
            <a:ext cx="2836223" cy="4038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0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Generator Connection Cabinet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6170930" cy="14477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Typically used to connect temporary cables from portable generator to MTS.  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Provides power and controls for portable generator.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Content Placeholder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A2E507E5-7BA0-C168-2A01-9393FD150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3346896"/>
            <a:ext cx="1997534" cy="2291908"/>
          </a:xfrm>
        </p:spPr>
      </p:pic>
      <p:pic>
        <p:nvPicPr>
          <p:cNvPr id="14" name="Picture 13" descr="A picture containing dirty&#10;&#10;Description automatically generated">
            <a:extLst>
              <a:ext uri="{FF2B5EF4-FFF2-40B4-BE49-F238E27FC236}">
                <a16:creationId xmlns:a16="http://schemas.microsoft.com/office/drawing/2014/main" id="{35DD727A-8AA7-A96B-E67F-46E6A0139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82" y="3346896"/>
            <a:ext cx="1697904" cy="2291908"/>
          </a:xfrm>
          <a:prstGeom prst="rect">
            <a:avLst/>
          </a:prstGeom>
        </p:spPr>
      </p:pic>
      <p:pic>
        <p:nvPicPr>
          <p:cNvPr id="16" name="Picture 15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4AE53D28-E38C-064C-56D2-9268BD5A9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62" y="1676400"/>
            <a:ext cx="3130851" cy="3677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7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Breaker Docking Station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6170930" cy="403859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Provides integrated connection for load bank and portable generator: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Phase rotation monitor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All aluminum NEMA 3R or stainless 4X construction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Patented tamper-resistant rake system to prevent cable theft and unauthorized disconnection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CamLok connections compatible with any rental generator or load bank for facility backup and permanent generator testing</a:t>
            </a:r>
          </a:p>
          <a:p>
            <a:pPr>
              <a:buFont typeface="Symbol" panose="05050102010706020507" pitchFamily="18" charset="2"/>
              <a:buChar char="·"/>
            </a:pPr>
            <a:r>
              <a:rPr 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Mechanical or Kirk Key interlock to safely disconnect and transfer power</a:t>
            </a:r>
            <a:endParaRPr lang="en-US" dirty="0"/>
          </a:p>
        </p:txBody>
      </p:sp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A526611E-C761-C874-5EC7-4CECC91CA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600203"/>
            <a:ext cx="4606551" cy="37873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9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oking 16x9">
  <a:themeElements>
    <a:clrScheme name="Custom 2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002060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002060"/>
      </a:accent6>
      <a:hlink>
        <a:srgbClr val="002060"/>
      </a:hlink>
      <a:folHlink>
        <a:srgbClr val="A6A6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c8ab99-10ba-417f-ba97-b8d9d42f191b" xsi:nil="true"/>
    <lcf76f155ced4ddcb4097134ff3c332f xmlns="fdfba2c9-0271-4427-af80-f8bed3722a0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2EB3E70E283418C9EA32A89AB8292" ma:contentTypeVersion="16" ma:contentTypeDescription="Create a new document." ma:contentTypeScope="" ma:versionID="aa79133f5c55eef6e7c2486180dd61b5">
  <xsd:schema xmlns:xsd="http://www.w3.org/2001/XMLSchema" xmlns:xs="http://www.w3.org/2001/XMLSchema" xmlns:p="http://schemas.microsoft.com/office/2006/metadata/properties" xmlns:ns2="fdfba2c9-0271-4427-af80-f8bed3722a0a" xmlns:ns3="7bc8ab99-10ba-417f-ba97-b8d9d42f191b" targetNamespace="http://schemas.microsoft.com/office/2006/metadata/properties" ma:root="true" ma:fieldsID="83c3475300517c735483ea64c0f5c45d" ns2:_="" ns3:_="">
    <xsd:import namespace="fdfba2c9-0271-4427-af80-f8bed3722a0a"/>
    <xsd:import namespace="7bc8ab99-10ba-417f-ba97-b8d9d42f1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ba2c9-0271-4427-af80-f8bed372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ab99-10ba-417f-ba97-b8d9d42f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ec414b-e7db-4706-99cc-b97f634337e5}" ma:internalName="TaxCatchAll" ma:showField="CatchAllData" ma:web="7bc8ab99-10ba-417f-ba97-b8d9d42f1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4b1958f0-57df-4bd8-8694-c4d960db25b1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8567333-ae72-4338-99fe-a1cb54323b6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5319D4-3159-4C9F-A044-0C349351A09D}"/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252</TotalTime>
  <Words>503</Words>
  <Application>Microsoft Office PowerPoint</Application>
  <PresentationFormat>Custom</PresentationFormat>
  <Paragraphs>73</Paragraphs>
  <Slides>38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Cooking 16x9</vt:lpstr>
      <vt:lpstr>Generator and ATS</vt:lpstr>
      <vt:lpstr>Generator and ATS Contents</vt:lpstr>
      <vt:lpstr>Typical Generator and Automatic Transfer Switch (ATS) Single Lines</vt:lpstr>
      <vt:lpstr>Typical Single Generator and ATS</vt:lpstr>
      <vt:lpstr>Typical Dual Generator and ATS</vt:lpstr>
      <vt:lpstr>Manual Transfer Switch (MTS) and Portable Generator Connections</vt:lpstr>
      <vt:lpstr>Portable Generator Connection Cabinet</vt:lpstr>
      <vt:lpstr>Portable Generator Connection Cabinet</vt:lpstr>
      <vt:lpstr>Triple Breaker Docking Station</vt:lpstr>
      <vt:lpstr>Standard Vs. Bypass Isolation</vt:lpstr>
      <vt:lpstr>ATS Standard</vt:lpstr>
      <vt:lpstr>ATS Bypass Isolation</vt:lpstr>
      <vt:lpstr>Open, Closed and Delayed Transition ATS</vt:lpstr>
      <vt:lpstr>ATS Open Transition Standard</vt:lpstr>
      <vt:lpstr>ATS Delayed Transition Standard</vt:lpstr>
      <vt:lpstr>ATS Closed Transition Standard</vt:lpstr>
      <vt:lpstr>ATS Open Transition Bypass Isolation</vt:lpstr>
      <vt:lpstr>ATS Delayed Transition Bypass Isolation</vt:lpstr>
      <vt:lpstr>ATS Closed Transition Bypass Isolation</vt:lpstr>
      <vt:lpstr>Contactor Vs. Circuit Breaker Based Designs</vt:lpstr>
      <vt:lpstr>Basic Contactor ATS Design</vt:lpstr>
      <vt:lpstr>Basic Circuit Breaker ATS Design</vt:lpstr>
      <vt:lpstr>Basic Switchgear Circuit Breaker Design</vt:lpstr>
      <vt:lpstr>When 4 Pole ATS is required</vt:lpstr>
      <vt:lpstr>NEC 230.95 Ground Fault Protection</vt:lpstr>
      <vt:lpstr>NEC 230.95 Performance Testing</vt:lpstr>
      <vt:lpstr>3 Pole Solidly Grounded System</vt:lpstr>
      <vt:lpstr>4 Pole Solidly Grounded System</vt:lpstr>
      <vt:lpstr>3 Pole vs. 4 Pole Bonding Separately Derived Systems</vt:lpstr>
      <vt:lpstr>Generator Sub-base Tank Fuel Polishing</vt:lpstr>
      <vt:lpstr>Sampling a Fuel Tank</vt:lpstr>
      <vt:lpstr>Generator Diesel Fuel Polishing</vt:lpstr>
      <vt:lpstr>Two Content Layout with SmartArt</vt:lpstr>
      <vt:lpstr>Add a Slide Title - 2</vt:lpstr>
      <vt:lpstr>Add a Slide Title - 3</vt:lpstr>
      <vt:lpstr>PowerPoint Presentation</vt:lpstr>
      <vt:lpstr>Add a Slide Title - 4</vt:lpstr>
      <vt:lpstr>Add a Slide Title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Hank Daugherty</dc:creator>
  <cp:lastModifiedBy>Slutter, Ron</cp:lastModifiedBy>
  <cp:revision>200</cp:revision>
  <dcterms:created xsi:type="dcterms:W3CDTF">2019-01-31T14:09:53Z</dcterms:created>
  <dcterms:modified xsi:type="dcterms:W3CDTF">2023-04-07T16:14:20Z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0x010100DF22EB3E70E283418C9EA32A89AB8292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Order">
    <vt:r8>39863400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  <property fmtid="{D5CDD505-2E9C-101B-9397-08002B2CF9AE}" pid="12" name="ComplianceAssetId">
    <vt:lpwstr/>
  </property>
  <property fmtid="{D5CDD505-2E9C-101B-9397-08002B2CF9AE}" pid="13" name="ArticulateGUID">
    <vt:lpwstr>512C2979-7A08-4218-B4D8-4A39FE57C7B1</vt:lpwstr>
  </property>
  <property fmtid="{D5CDD505-2E9C-101B-9397-08002B2CF9AE}" pid="14" name="ArticulatePath">
    <vt:lpwstr>https://enersys-my.sharepoint.com/personal/ron_slutter_enersys_com/Documents/2022 Training/2023 PEG/PEG-2023-Generator and ATS</vt:lpwstr>
  </property>
</Properties>
</file>