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280" r:id="rId5"/>
    <p:sldId id="256" r:id="rId6"/>
    <p:sldId id="279" r:id="rId7"/>
    <p:sldId id="277" r:id="rId8"/>
    <p:sldId id="274" r:id="rId9"/>
    <p:sldId id="278" r:id="rId10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3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CA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765" autoAdjust="0"/>
    <p:restoredTop sz="94492" autoAdjust="0"/>
  </p:normalViewPr>
  <p:slideViewPr>
    <p:cSldViewPr>
      <p:cViewPr varScale="1">
        <p:scale>
          <a:sx n="87" d="100"/>
          <a:sy n="87" d="100"/>
        </p:scale>
        <p:origin x="82" y="106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5E03B7-B591-4A2A-B695-014C5A39F13E}" type="datetimeFigureOut">
              <a:rPr lang="en-US"/>
              <a:t>3/14/2025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E322BB-75AD-4A1E-9661-2724167329F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12705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DFBD7B-E4FB-4AA8-9540-FD148073ACB3}" type="datetimeFigureOut">
              <a:rPr lang="en-US"/>
              <a:t>3/14/2025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45B7DE-1198-4F2F-B574-CA8CAE34164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2312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lightning bolt in the sky&#10;&#10;Description automatically generated">
            <a:extLst>
              <a:ext uri="{FF2B5EF4-FFF2-40B4-BE49-F238E27FC236}">
                <a16:creationId xmlns:a16="http://schemas.microsoft.com/office/drawing/2014/main" id="{BABA3A94-0D5F-6BF1-E71D-E7996FE204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1" y="0"/>
            <a:ext cx="12184063" cy="68606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0412" y="-381000"/>
            <a:ext cx="10209531" cy="2105367"/>
          </a:xfrm>
        </p:spPr>
        <p:txBody>
          <a:bodyPr anchor="b">
            <a:normAutofit/>
          </a:bodyPr>
          <a:lstStyle>
            <a:lvl1pPr algn="l">
              <a:defRPr sz="6000" b="0" i="0" cap="none" baseline="0"/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0412" y="1770746"/>
            <a:ext cx="10209531" cy="933297"/>
          </a:xfrm>
        </p:spPr>
        <p:txBody>
          <a:bodyPr anchor="t">
            <a:normAutofit/>
          </a:bodyPr>
          <a:lstStyle>
            <a:lvl1pPr marL="0" indent="0">
              <a:buNone/>
              <a:defRPr sz="2800" b="0" i="0">
                <a:solidFill>
                  <a:schemeClr val="accent1">
                    <a:lumMod val="75000"/>
                  </a:schemeClr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417D698-0744-EF5C-7D70-33545971F2D7}"/>
              </a:ext>
            </a:extLst>
          </p:cNvPr>
          <p:cNvSpPr txBox="1"/>
          <p:nvPr userDrawn="1"/>
        </p:nvSpPr>
        <p:spPr>
          <a:xfrm>
            <a:off x="11352212" y="6248400"/>
            <a:ext cx="56185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5E187294-9E2C-4CFB-ACE2-BD619606328F}" type="slidenum">
              <a:rPr lang="en-US" sz="2400" smtClean="0">
                <a:solidFill>
                  <a:schemeClr val="bg1"/>
                </a:solidFill>
              </a:rPr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693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4pPr>
              <a:defRPr b="0" i="0"/>
            </a:lvl4pPr>
            <a:lvl5pPr>
              <a:defRPr b="0" i="0"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3515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152400"/>
            <a:ext cx="9751060" cy="1295400"/>
          </a:xfrm>
        </p:spPr>
        <p:txBody>
          <a:bodyPr/>
          <a:lstStyle>
            <a:lvl1pPr>
              <a:defRPr b="0" i="0"/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1600200"/>
            <a:ext cx="4875530" cy="3886200"/>
          </a:xfrm>
        </p:spPr>
        <p:txBody>
          <a:bodyPr>
            <a:normAutofit/>
          </a:bodyPr>
          <a:lstStyle>
            <a:lvl1pPr>
              <a:defRPr sz="2800" b="0" i="0"/>
            </a:lvl1pPr>
            <a:lvl2pPr>
              <a:defRPr sz="2400" b="0" i="0"/>
            </a:lvl2pPr>
            <a:lvl3pPr>
              <a:defRPr sz="2000" b="0" i="0"/>
            </a:lvl3pPr>
            <a:lvl4pPr>
              <a:defRPr sz="2000" b="0" i="0"/>
            </a:lvl4pPr>
            <a:lvl5pPr>
              <a:defRPr sz="2000" b="0" i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2" y="1600200"/>
            <a:ext cx="4875530" cy="3886200"/>
          </a:xfrm>
        </p:spPr>
        <p:txBody>
          <a:bodyPr>
            <a:normAutofit/>
          </a:bodyPr>
          <a:lstStyle>
            <a:lvl1pPr>
              <a:defRPr sz="2800" b="0" i="0"/>
            </a:lvl1pPr>
            <a:lvl2pPr>
              <a:defRPr sz="2400" b="0" i="0"/>
            </a:lvl2pPr>
            <a:lvl3pPr>
              <a:defRPr sz="2000" b="0" i="0"/>
            </a:lvl3pPr>
            <a:lvl4pPr>
              <a:defRPr sz="2000" b="0" i="0"/>
            </a:lvl4pPr>
            <a:lvl5pPr>
              <a:defRPr sz="2000" b="0" i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97796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6903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3600" b="0" i="0"/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1218887" y="1600200"/>
            <a:ext cx="6703850" cy="3886200"/>
          </a:xfrm>
          <a:prstGeom prst="roundRect">
            <a:avLst>
              <a:gd name="adj" fmla="val 3098"/>
            </a:avLst>
          </a:prstGeom>
        </p:spPr>
        <p:txBody>
          <a:bodyPr>
            <a:normAutofit/>
          </a:bodyPr>
          <a:lstStyle>
            <a:lvl1pPr marL="0" indent="0">
              <a:buNone/>
              <a:defRPr sz="2700" b="0" i="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 dirty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5883" y="1600200"/>
            <a:ext cx="2844059" cy="3886200"/>
          </a:xfrm>
        </p:spPr>
        <p:txBody>
          <a:bodyPr anchor="b">
            <a:normAutofit/>
          </a:bodyPr>
          <a:lstStyle>
            <a:lvl1pPr marL="0" indent="0">
              <a:buNone/>
              <a:defRPr sz="2800" b="0" i="0">
                <a:solidFill>
                  <a:schemeClr val="accent1">
                    <a:lumMod val="75000"/>
                  </a:schemeClr>
                </a:solidFill>
              </a:defRPr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42985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lightning striking the sky&#10;&#10;Description automatically generated">
            <a:extLst>
              <a:ext uri="{FF2B5EF4-FFF2-40B4-BE49-F238E27FC236}">
                <a16:creationId xmlns:a16="http://schemas.microsoft.com/office/drawing/2014/main" id="{67B2DBCC-4618-85D7-350E-61E26CB88A57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1" y="0"/>
            <a:ext cx="12184063" cy="686068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8883" y="152400"/>
            <a:ext cx="9751060" cy="12954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8883" y="1600200"/>
            <a:ext cx="9751060" cy="38862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9412" y="6248400"/>
            <a:ext cx="8288401" cy="180976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965B54B-6E8B-4795-98A1-F066F5BEEAC2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75725" y="1026903"/>
            <a:ext cx="1594607" cy="285929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81301BC-0F87-6924-B26E-6C57D7F3446A}"/>
              </a:ext>
            </a:extLst>
          </p:cNvPr>
          <p:cNvSpPr txBox="1"/>
          <p:nvPr userDrawn="1"/>
        </p:nvSpPr>
        <p:spPr>
          <a:xfrm>
            <a:off x="11504612" y="6282106"/>
            <a:ext cx="4953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5E187294-9E2C-4CFB-ACE2-BD619606328F}" type="slidenum">
              <a:rPr lang="en-US" sz="2000" smtClean="0">
                <a:solidFill>
                  <a:schemeClr val="bg1"/>
                </a:solidFill>
              </a:rPr>
              <a:t>‹#›</a:t>
            </a:fld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682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0" r:id="rId2"/>
    <p:sldLayoutId id="2147483652" r:id="rId3"/>
    <p:sldLayoutId id="2147483654" r:id="rId4"/>
    <p:sldLayoutId id="2147483657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1218987" rtl="0" eaLnBrk="1" latinLnBrk="0" hangingPunct="1">
        <a:spcBef>
          <a:spcPct val="0"/>
        </a:spcBef>
        <a:buNone/>
        <a:defRPr sz="3600" b="0" i="0" kern="1200">
          <a:solidFill>
            <a:schemeClr val="tx1"/>
          </a:solidFill>
          <a:latin typeface="Helvetica Light" panose="020B0403020202020204" pitchFamily="34" charset="0"/>
          <a:ea typeface="Roboto Light" panose="02000000000000000000" pitchFamily="2" charset="0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0000"/>
        </a:lnSpc>
        <a:spcBef>
          <a:spcPts val="1800"/>
        </a:spcBef>
        <a:buClr>
          <a:schemeClr val="accent6"/>
        </a:buClr>
        <a:buFont typeface="System Font Regular"/>
        <a:buChar char="&gt;"/>
        <a:defRPr sz="2800" b="0" i="0" kern="1200">
          <a:solidFill>
            <a:schemeClr val="tx1"/>
          </a:solidFill>
          <a:latin typeface="Helvetica Light" panose="020B0403020202020204" pitchFamily="34" charset="0"/>
          <a:ea typeface="Roboto Light" panose="02000000000000000000" pitchFamily="2" charset="0"/>
          <a:cs typeface="+mn-cs"/>
        </a:defRPr>
      </a:lvl1pPr>
      <a:lvl2pPr marL="755772" indent="-304747" algn="l" defTabSz="1218987" rtl="0" eaLnBrk="1" latinLnBrk="0" hangingPunct="1">
        <a:lnSpc>
          <a:spcPct val="90000"/>
        </a:lnSpc>
        <a:spcBef>
          <a:spcPts val="1200"/>
        </a:spcBef>
        <a:buClr>
          <a:schemeClr val="accent6"/>
        </a:buClr>
        <a:buFont typeface="System Font Regular"/>
        <a:buChar char="&gt;"/>
        <a:defRPr sz="2400" b="0" i="0" kern="1200">
          <a:solidFill>
            <a:schemeClr val="tx1"/>
          </a:solidFill>
          <a:latin typeface="Helvetica Light" panose="020B0403020202020204" pitchFamily="34" charset="0"/>
          <a:ea typeface="Roboto Light" panose="02000000000000000000" pitchFamily="2" charset="0"/>
          <a:cs typeface="+mn-cs"/>
        </a:defRPr>
      </a:lvl2pPr>
      <a:lvl3pPr marL="1206797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6"/>
        </a:buClr>
        <a:buFont typeface="System Font Regular"/>
        <a:buChar char="&gt;"/>
        <a:defRPr sz="2000" b="0" i="0" kern="1200">
          <a:solidFill>
            <a:schemeClr val="tx1"/>
          </a:solidFill>
          <a:latin typeface="Helvetica Light" panose="020B0403020202020204" pitchFamily="34" charset="0"/>
          <a:ea typeface="Roboto Light" panose="02000000000000000000" pitchFamily="2" charset="0"/>
          <a:cs typeface="+mn-cs"/>
        </a:defRPr>
      </a:lvl3pPr>
      <a:lvl4pPr marL="1657822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6"/>
        </a:buClr>
        <a:buFont typeface="System Font Regular"/>
        <a:buChar char="&gt;"/>
        <a:defRPr sz="2000" b="0" i="0" kern="1200">
          <a:solidFill>
            <a:schemeClr val="tx1"/>
          </a:solidFill>
          <a:latin typeface="Helvetica Light" panose="020B0403020202020204" pitchFamily="34" charset="0"/>
          <a:ea typeface="Roboto Light" panose="02000000000000000000" pitchFamily="2" charset="0"/>
          <a:cs typeface="+mn-cs"/>
        </a:defRPr>
      </a:lvl4pPr>
      <a:lvl5pPr marL="2108847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6"/>
        </a:buClr>
        <a:buFont typeface="System Font Regular"/>
        <a:buChar char="&gt;"/>
        <a:defRPr sz="2000" b="0" i="0" kern="1200">
          <a:solidFill>
            <a:schemeClr val="tx1"/>
          </a:solidFill>
          <a:latin typeface="Helvetica Light" panose="020B0403020202020204" pitchFamily="34" charset="0"/>
          <a:ea typeface="Roboto Light" panose="02000000000000000000" pitchFamily="2" charset="0"/>
          <a:cs typeface="+mn-cs"/>
        </a:defRPr>
      </a:lvl5pPr>
      <a:lvl6pPr marL="2559872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3010897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61922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912947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213" y="152400"/>
            <a:ext cx="11582400" cy="2667000"/>
          </a:xfrm>
        </p:spPr>
        <p:txBody>
          <a:bodyPr anchor="b">
            <a:noAutofit/>
          </a:bodyPr>
          <a:lstStyle/>
          <a:p>
            <a:pPr algn="ctr"/>
            <a:r>
              <a:rPr lang="en-US" sz="4800" dirty="0">
                <a:solidFill>
                  <a:schemeClr val="accent6"/>
                </a:solidFill>
                <a:latin typeface="Helvetica Light" panose="020B0403020202020204" pitchFamily="34" charset="0"/>
              </a:rPr>
              <a:t>Panel Discussion</a:t>
            </a:r>
            <a:br>
              <a:rPr lang="en-US" sz="4800" dirty="0">
                <a:solidFill>
                  <a:schemeClr val="accent6"/>
                </a:solidFill>
                <a:latin typeface="Helvetica Light" panose="020B0403020202020204" pitchFamily="34" charset="0"/>
              </a:rPr>
            </a:br>
            <a:r>
              <a:rPr lang="en-US" sz="4000" b="1" dirty="0">
                <a:solidFill>
                  <a:schemeClr val="accent6"/>
                </a:solidFill>
                <a:latin typeface="Helvetica Light" panose="020B0403020202020204" pitchFamily="34" charset="0"/>
              </a:rPr>
              <a:t>Evolution of Telecommunications </a:t>
            </a:r>
            <a:r>
              <a:rPr lang="en-US" sz="4000" dirty="0">
                <a:solidFill>
                  <a:schemeClr val="accent6"/>
                </a:solidFill>
                <a:latin typeface="Helvetica Light" panose="020B0403020202020204" pitchFamily="34" charset="0"/>
              </a:rPr>
              <a:t>–</a:t>
            </a:r>
            <a:br>
              <a:rPr lang="en-US" sz="4000" dirty="0">
                <a:solidFill>
                  <a:schemeClr val="accent6"/>
                </a:solidFill>
                <a:latin typeface="Helvetica Light" panose="020B0403020202020204" pitchFamily="34" charset="0"/>
              </a:rPr>
            </a:br>
            <a:r>
              <a:rPr lang="en-US" sz="3600" dirty="0">
                <a:solidFill>
                  <a:schemeClr val="accent6"/>
                </a:solidFill>
                <a:latin typeface="Helvetica Light" panose="020B0403020202020204" pitchFamily="34" charset="0"/>
              </a:rPr>
              <a:t>Role of Traditional Telcos &amp; Manufacturers Going Forward</a:t>
            </a:r>
          </a:p>
        </p:txBody>
      </p:sp>
    </p:spTree>
    <p:extLst>
      <p:ext uri="{BB962C8B-B14F-4D97-AF65-F5344CB8AC3E}">
        <p14:creationId xmlns:p14="http://schemas.microsoft.com/office/powerpoint/2010/main" val="4102340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213" y="457200"/>
            <a:ext cx="11582400" cy="2590800"/>
          </a:xfrm>
          <a:solidFill>
            <a:schemeClr val="bg1"/>
          </a:solidFill>
        </p:spPr>
        <p:txBody>
          <a:bodyPr anchor="b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3600" dirty="0">
                <a:solidFill>
                  <a:schemeClr val="accent6"/>
                </a:solidFill>
              </a:rPr>
              <a:t>CO / Data Center Evolution</a:t>
            </a:r>
            <a:br>
              <a:rPr lang="en-US" sz="3600" dirty="0">
                <a:solidFill>
                  <a:schemeClr val="accent6"/>
                </a:solidFill>
              </a:rPr>
            </a:br>
            <a:r>
              <a:rPr lang="en-US" sz="3600" dirty="0">
                <a:solidFill>
                  <a:schemeClr val="accent6"/>
                </a:solidFill>
              </a:rPr>
              <a:t>How to Power Pizza Ovens</a:t>
            </a:r>
            <a:br>
              <a:rPr lang="en-US" sz="3600" dirty="0">
                <a:solidFill>
                  <a:schemeClr val="accent6"/>
                </a:solidFill>
              </a:rPr>
            </a:br>
            <a:r>
              <a:rPr lang="en-US" sz="1400" dirty="0">
                <a:solidFill>
                  <a:schemeClr val="accent6"/>
                </a:solidFill>
              </a:rPr>
              <a:t> </a:t>
            </a:r>
            <a:br>
              <a:rPr lang="en-US" sz="2400" dirty="0">
                <a:solidFill>
                  <a:schemeClr val="accent6"/>
                </a:solidFill>
              </a:rPr>
            </a:br>
            <a:r>
              <a:rPr lang="en-US" sz="2400" dirty="0">
                <a:solidFill>
                  <a:schemeClr val="accent6"/>
                </a:solidFill>
              </a:rPr>
              <a:t>Steve Martin, P.E. </a:t>
            </a:r>
            <a:br>
              <a:rPr lang="en-US" sz="2400" dirty="0">
                <a:solidFill>
                  <a:schemeClr val="accent6"/>
                </a:solidFill>
              </a:rPr>
            </a:br>
            <a:r>
              <a:rPr lang="en-US" sz="2400" dirty="0">
                <a:solidFill>
                  <a:schemeClr val="accent6"/>
                </a:solidFill>
              </a:rPr>
              <a:t>AT&amp;T</a:t>
            </a:r>
            <a:endParaRPr lang="en-US" sz="3600" dirty="0">
              <a:solidFill>
                <a:schemeClr val="accent6"/>
              </a:solidFill>
              <a:latin typeface="Helvetica Light" panose="020B04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1835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1411CE-5E06-EAAF-A68B-20D1C839D4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9C11ABE-09BA-DD8A-933C-BAF1C38685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2412" y="311510"/>
            <a:ext cx="8991600" cy="51602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D93946B-F097-33BA-3B1F-C88DDB322E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012" y="6071976"/>
            <a:ext cx="609600" cy="59542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64F99D9-EE46-0838-F93E-DFFF6161335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812" y="3104388"/>
            <a:ext cx="649224" cy="64922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E785D2A-3A5D-309F-16B3-97B69E7B9C0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1012" y="2904224"/>
            <a:ext cx="649224" cy="649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98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5A1416-F096-5E44-0C79-114135404D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CE23155-6468-AC3A-8BE1-801660CDCC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9177" y="191610"/>
            <a:ext cx="9305248" cy="524953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7D4251E-1BD2-1A5B-0E8D-5309541F49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012" y="6071976"/>
            <a:ext cx="609600" cy="595423"/>
          </a:xfrm>
          <a:prstGeom prst="rect">
            <a:avLst/>
          </a:prstGeom>
        </p:spPr>
      </p:pic>
      <p:sp>
        <p:nvSpPr>
          <p:cNvPr id="14" name="Arrow: Left 13">
            <a:extLst>
              <a:ext uri="{FF2B5EF4-FFF2-40B4-BE49-F238E27FC236}">
                <a16:creationId xmlns:a16="http://schemas.microsoft.com/office/drawing/2014/main" id="{F0AC8802-73C7-FCFF-0BBF-173AC2AC2E46}"/>
              </a:ext>
            </a:extLst>
          </p:cNvPr>
          <p:cNvSpPr/>
          <p:nvPr/>
        </p:nvSpPr>
        <p:spPr>
          <a:xfrm>
            <a:off x="9843765" y="1975974"/>
            <a:ext cx="649224" cy="381000"/>
          </a:xfrm>
          <a:prstGeom prst="lef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15kW</a:t>
            </a:r>
          </a:p>
        </p:txBody>
      </p:sp>
      <p:sp>
        <p:nvSpPr>
          <p:cNvPr id="15" name="Arrow: Left 14">
            <a:extLst>
              <a:ext uri="{FF2B5EF4-FFF2-40B4-BE49-F238E27FC236}">
                <a16:creationId xmlns:a16="http://schemas.microsoft.com/office/drawing/2014/main" id="{1A30ED0E-9122-75F5-C8CE-B6B2F8E28011}"/>
              </a:ext>
            </a:extLst>
          </p:cNvPr>
          <p:cNvSpPr/>
          <p:nvPr/>
        </p:nvSpPr>
        <p:spPr>
          <a:xfrm>
            <a:off x="10000424" y="2435377"/>
            <a:ext cx="649224" cy="381000"/>
          </a:xfrm>
          <a:prstGeom prst="leftArrow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25kW</a:t>
            </a:r>
          </a:p>
        </p:txBody>
      </p:sp>
      <p:pic>
        <p:nvPicPr>
          <p:cNvPr id="17" name="Picture 16" descr="A computer chip with a blue and pink background&#10;&#10;AI-generated content may be incorrect.">
            <a:extLst>
              <a:ext uri="{FF2B5EF4-FFF2-40B4-BE49-F238E27FC236}">
                <a16:creationId xmlns:a16="http://schemas.microsoft.com/office/drawing/2014/main" id="{B0434241-65B6-079C-AECB-440B2D00745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8612" y="304800"/>
            <a:ext cx="1431036" cy="82819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8E6DC5C-B046-F149-CCC1-D6416EF0EA05}"/>
              </a:ext>
            </a:extLst>
          </p:cNvPr>
          <p:cNvSpPr/>
          <p:nvPr/>
        </p:nvSpPr>
        <p:spPr>
          <a:xfrm>
            <a:off x="10533218" y="5029200"/>
            <a:ext cx="232859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605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B53C9CE-49F4-B3F6-46A5-CA301BE6E6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8612" y="304800"/>
            <a:ext cx="9318459" cy="516936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959A8D9-F6D2-3DCC-9AA6-BD8BCC6F9E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012" y="6071976"/>
            <a:ext cx="609600" cy="59542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5A7A6FA-13A0-2754-CAFF-3A39EC72A378}"/>
              </a:ext>
            </a:extLst>
          </p:cNvPr>
          <p:cNvSpPr/>
          <p:nvPr/>
        </p:nvSpPr>
        <p:spPr>
          <a:xfrm>
            <a:off x="10684212" y="5029200"/>
            <a:ext cx="232859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643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D43BF2-F38A-7E52-F673-38C96A390D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4CB3714-52D4-AB64-C536-13C0591512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2412" y="152400"/>
            <a:ext cx="9286153" cy="530855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86940FB-AF0D-0B68-B4E7-26085246CA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012" y="6071976"/>
            <a:ext cx="609600" cy="59542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848BE52-DDCE-E717-E850-0B0A9DE506E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7412" y="230819"/>
            <a:ext cx="801624" cy="80162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2180E24-14AF-C443-C140-C270CF888FE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0352" y="307019"/>
            <a:ext cx="649224" cy="649224"/>
          </a:xfrm>
          <a:prstGeom prst="rect">
            <a:avLst/>
          </a:prstGeom>
        </p:spPr>
      </p:pic>
      <p:pic>
        <p:nvPicPr>
          <p:cNvPr id="11" name="Picture 10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2A7EAAFA-0D03-EE00-3B07-F39CF2D97FA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03" b="8228"/>
          <a:stretch/>
        </p:blipFill>
        <p:spPr>
          <a:xfrm>
            <a:off x="8916504" y="243397"/>
            <a:ext cx="1195335" cy="89960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6F6A79A-9420-CAD1-8388-94526CA3CE1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4999" y="307019"/>
            <a:ext cx="649224" cy="64922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8CFB40F-6777-28A3-6D3E-D5C41B3825BC}"/>
              </a:ext>
            </a:extLst>
          </p:cNvPr>
          <p:cNvSpPr/>
          <p:nvPr/>
        </p:nvSpPr>
        <p:spPr>
          <a:xfrm>
            <a:off x="9142412" y="5105400"/>
            <a:ext cx="232859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059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ooking 16x9">
  <a:themeElements>
    <a:clrScheme name="Custom 2">
      <a:dk1>
        <a:srgbClr val="000000"/>
      </a:dk1>
      <a:lt1>
        <a:sysClr val="window" lastClr="FFFFFF"/>
      </a:lt1>
      <a:dk2>
        <a:srgbClr val="7F7F7F"/>
      </a:dk2>
      <a:lt2>
        <a:srgbClr val="E6E6E6"/>
      </a:lt2>
      <a:accent1>
        <a:srgbClr val="002060"/>
      </a:accent1>
      <a:accent2>
        <a:srgbClr val="FCB22C"/>
      </a:accent2>
      <a:accent3>
        <a:srgbClr val="FE750E"/>
      </a:accent3>
      <a:accent4>
        <a:srgbClr val="F23610"/>
      </a:accent4>
      <a:accent5>
        <a:srgbClr val="7C283A"/>
      </a:accent5>
      <a:accent6>
        <a:srgbClr val="002060"/>
      </a:accent6>
      <a:hlink>
        <a:srgbClr val="002060"/>
      </a:hlink>
      <a:folHlink>
        <a:srgbClr val="A6A6A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l="180000" t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esh food presentation (widescreen).potx" id="{63DD3034-9CB5-4B6F-BCA0-530A5E267AB2}" vid="{9783A5E3-1DF2-4F3C-8902-0C2EB8A188D6}"/>
    </a:ext>
  </a:extLst>
</a:theme>
</file>

<file path=ppt/theme/theme2.xml><?xml version="1.0" encoding="utf-8"?>
<a:theme xmlns:a="http://schemas.openxmlformats.org/drawingml/2006/main" name="Office Theme">
  <a:themeElements>
    <a:clrScheme name="Cooking_16x9">
      <a:dk1>
        <a:srgbClr val="000000"/>
      </a:dk1>
      <a:lt1>
        <a:sysClr val="window" lastClr="FFFFFF"/>
      </a:lt1>
      <a:dk2>
        <a:srgbClr val="7F7F7F"/>
      </a:dk2>
      <a:lt2>
        <a:srgbClr val="E6E6E6"/>
      </a:lt2>
      <a:accent1>
        <a:srgbClr val="89C01C"/>
      </a:accent1>
      <a:accent2>
        <a:srgbClr val="FCB22C"/>
      </a:accent2>
      <a:accent3>
        <a:srgbClr val="FE750E"/>
      </a:accent3>
      <a:accent4>
        <a:srgbClr val="F23610"/>
      </a:accent4>
      <a:accent5>
        <a:srgbClr val="7C283A"/>
      </a:accent5>
      <a:accent6>
        <a:srgbClr val="3E7520"/>
      </a:accent6>
      <a:hlink>
        <a:srgbClr val="89C01C"/>
      </a:hlink>
      <a:folHlink>
        <a:srgbClr val="A6A6A6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l="180000" t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ooking_16x9">
      <a:dk1>
        <a:srgbClr val="000000"/>
      </a:dk1>
      <a:lt1>
        <a:sysClr val="window" lastClr="FFFFFF"/>
      </a:lt1>
      <a:dk2>
        <a:srgbClr val="7F7F7F"/>
      </a:dk2>
      <a:lt2>
        <a:srgbClr val="E6E6E6"/>
      </a:lt2>
      <a:accent1>
        <a:srgbClr val="89C01C"/>
      </a:accent1>
      <a:accent2>
        <a:srgbClr val="FCB22C"/>
      </a:accent2>
      <a:accent3>
        <a:srgbClr val="FE750E"/>
      </a:accent3>
      <a:accent4>
        <a:srgbClr val="F23610"/>
      </a:accent4>
      <a:accent5>
        <a:srgbClr val="7C283A"/>
      </a:accent5>
      <a:accent6>
        <a:srgbClr val="3E7520"/>
      </a:accent6>
      <a:hlink>
        <a:srgbClr val="89C01C"/>
      </a:hlink>
      <a:folHlink>
        <a:srgbClr val="A6A6A6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l="180000" t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F22EB3E70E283418C9EA32A89AB8292" ma:contentTypeVersion="16" ma:contentTypeDescription="Create a new document." ma:contentTypeScope="" ma:versionID="aa79133f5c55eef6e7c2486180dd61b5">
  <xsd:schema xmlns:xsd="http://www.w3.org/2001/XMLSchema" xmlns:xs="http://www.w3.org/2001/XMLSchema" xmlns:p="http://schemas.microsoft.com/office/2006/metadata/properties" xmlns:ns2="fdfba2c9-0271-4427-af80-f8bed3722a0a" xmlns:ns3="7bc8ab99-10ba-417f-ba97-b8d9d42f191b" targetNamespace="http://schemas.microsoft.com/office/2006/metadata/properties" ma:root="true" ma:fieldsID="83c3475300517c735483ea64c0f5c45d" ns2:_="" ns3:_="">
    <xsd:import namespace="fdfba2c9-0271-4427-af80-f8bed3722a0a"/>
    <xsd:import namespace="7bc8ab99-10ba-417f-ba97-b8d9d42f191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fba2c9-0271-4427-af80-f8bed3722a0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453ee4a-7f1a-4dcc-b033-f5adea83125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c8ab99-10ba-417f-ba97-b8d9d42f191b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dec414b-e7db-4706-99cc-b97f634337e5}" ma:internalName="TaxCatchAll" ma:showField="CatchAllData" ma:web="7bc8ab99-10ba-417f-ba97-b8d9d42f191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bc8ab99-10ba-417f-ba97-b8d9d42f191b" xsi:nil="true"/>
    <lcf76f155ced4ddcb4097134ff3c332f xmlns="fdfba2c9-0271-4427-af80-f8bed3722a0a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08942AA-0721-4324-BC2C-A3CB43F24E7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EB9C761-97B7-4EAB-AC07-5328B562FEF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dfba2c9-0271-4427-af80-f8bed3722a0a"/>
    <ds:schemaRef ds:uri="7bc8ab99-10ba-417f-ba97-b8d9d42f191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E700CCB-20BA-4760-AB9F-AC3B63ED32E0}">
  <ds:schemaRefs>
    <ds:schemaRef ds:uri="7bc8ab99-10ba-417f-ba97-b8d9d42f191b"/>
    <ds:schemaRef ds:uri="fdfba2c9-0271-4427-af80-f8bed3722a0a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purl.org/dc/elements/1.1/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Metadata/LabelInfo.xml><?xml version="1.0" encoding="utf-8"?>
<clbl:labelList xmlns:clbl="http://schemas.microsoft.com/office/2020/mipLabelMetadata">
  <clbl:label id="{e741d71c-c6b6-47b0-803c-0f3b32b07556}" enabled="0" method="" siteId="{e741d71c-c6b6-47b0-803c-0f3b32b07556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Fresh food presentation (widescreen)</Template>
  <TotalTime>1816</TotalTime>
  <Words>43</Words>
  <Application>Microsoft Office PowerPoint</Application>
  <PresentationFormat>Custom</PresentationFormat>
  <Paragraphs>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Constantia</vt:lpstr>
      <vt:lpstr>Helvetica Light</vt:lpstr>
      <vt:lpstr>System Font Regular</vt:lpstr>
      <vt:lpstr>Cooking 16x9</vt:lpstr>
      <vt:lpstr>Panel Discussion Evolution of Telecommunications – Role of Traditional Telcos &amp; Manufacturers Going Forward</vt:lpstr>
      <vt:lpstr>CO / Data Center Evolution How to Power Pizza Ovens   Steve Martin, P.E.  AT&amp;T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>Hank Daugherty</dc:creator>
  <cp:lastModifiedBy>John Fuller</cp:lastModifiedBy>
  <cp:revision>28</cp:revision>
  <dcterms:created xsi:type="dcterms:W3CDTF">2019-01-31T14:09:53Z</dcterms:created>
  <dcterms:modified xsi:type="dcterms:W3CDTF">2025-03-14T17:20:58Z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0x010100DF22EB3E70E283418C9EA32A89AB8292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  <property fmtid="{D5CDD505-2E9C-101B-9397-08002B2CF9AE}" pid="8" name="Order">
    <vt:r8>39863400</vt:r8>
  </property>
  <property fmtid="{D5CDD505-2E9C-101B-9397-08002B2CF9AE}" pid="9" name="xd_Signature">
    <vt:bool>false</vt:bool>
  </property>
  <property fmtid="{D5CDD505-2E9C-101B-9397-08002B2CF9AE}" pid="10" name="xd_ProgID">
    <vt:lpwstr/>
  </property>
  <property fmtid="{D5CDD505-2E9C-101B-9397-08002B2CF9AE}" pid="11" name="TemplateUrl">
    <vt:lpwstr/>
  </property>
  <property fmtid="{D5CDD505-2E9C-101B-9397-08002B2CF9AE}" pid="12" name="ComplianceAssetId">
    <vt:lpwstr/>
  </property>
</Properties>
</file>